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86" r:id="rId6"/>
    <p:sldId id="651" r:id="rId7"/>
    <p:sldId id="652" r:id="rId8"/>
    <p:sldId id="661" r:id="rId9"/>
    <p:sldId id="654" r:id="rId10"/>
    <p:sldId id="655" r:id="rId11"/>
    <p:sldId id="261" r:id="rId1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EAAF40-A4D5-71DD-9F0D-9009752BB91E}" name="Papoušková Monika" initials="PM" userId="S::papouskova@czechtourism.cz::45561c12-14e6-487f-be6b-b0c8449106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8"/>
    <a:srgbClr val="4D4D4D"/>
    <a:srgbClr val="E6001E"/>
    <a:srgbClr val="178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4BD2BE-8613-4964-9578-58386CD5E13B}" v="3" dt="2025-01-28T20:40:21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56" autoAdjust="0"/>
    <p:restoredTop sz="94249" autoAdjust="0"/>
  </p:normalViewPr>
  <p:slideViewPr>
    <p:cSldViewPr snapToGrid="0">
      <p:cViewPr varScale="1">
        <p:scale>
          <a:sx n="92" d="100"/>
          <a:sy n="92" d="100"/>
        </p:scale>
        <p:origin x="528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35A61-53F2-4724-AC3A-C0BA71D3B56A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36574-84F8-40CA-8302-C2E5582BA4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22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4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836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4AD02-88CC-BE4B-11FF-3DD7714E2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8761FC7-60D3-AF22-4A37-B9A9729E70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250922B-AADE-8245-CBBD-999EAD5D6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1C1EF9-298B-F82D-5AE1-530586F7DC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077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8F344-68B1-195B-BE1A-8758B3F75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9C03C44-A049-48DD-E46F-63DBE6D4BF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A38BF18-F4DA-374F-3ECE-2F6F83BA5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2497FFB-FCBC-CDAE-1200-FC2D77848F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261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EB67A-24D9-0E88-662E-53F74DA09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2AC33C4-FC6B-3149-5106-1F6EE2E326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94ECF46-CAEB-C8ED-FD54-8C034AF123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100F6-6973-E4DB-A9A5-22F859E01B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742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11B86-715B-17BB-5705-41401B595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755991F-3801-C5F4-D28B-56326B1B02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1DD738E-98EE-22ED-AA14-AEF0DD02B9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1B0A2D-C005-3EDB-3B9B-23BE8D1745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29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05778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/>
              <a:t>Úvodní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364700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podnadpis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9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0" name="Zástupný symbol pro obsah 2"/>
          <p:cNvSpPr>
            <a:spLocks noGrp="1"/>
          </p:cNvSpPr>
          <p:nvPr>
            <p:ph idx="17"/>
          </p:nvPr>
        </p:nvSpPr>
        <p:spPr>
          <a:xfrm>
            <a:off x="6702219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9"/>
          </p:nvPr>
        </p:nvSpPr>
        <p:spPr>
          <a:xfrm>
            <a:off x="2505674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4592081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6" name="Zástupný symbol pro obsah 2"/>
          <p:cNvSpPr>
            <a:spLocks noGrp="1"/>
          </p:cNvSpPr>
          <p:nvPr>
            <p:ph idx="23"/>
          </p:nvPr>
        </p:nvSpPr>
        <p:spPr>
          <a:xfrm>
            <a:off x="2505674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3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11.03.2025</a:t>
            </a:fld>
            <a:endParaRPr lang="cs-CZ"/>
          </a:p>
        </p:txBody>
      </p:sp>
      <p:pic>
        <p:nvPicPr>
          <p:cNvPr id="3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2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Volný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11.03.2025</a:t>
            </a:fld>
            <a:endParaRPr lang="cs-CZ"/>
          </a:p>
        </p:txBody>
      </p:sp>
      <p:pic>
        <p:nvPicPr>
          <p:cNvPr id="1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27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11.03.2025</a:t>
            </a:fld>
            <a:endParaRPr lang="cs-CZ"/>
          </a:p>
        </p:txBody>
      </p:sp>
      <p:pic>
        <p:nvPicPr>
          <p:cNvPr id="9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79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3752" y="465517"/>
            <a:ext cx="4118248" cy="425054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cs-CZ" err="1"/>
              <a:t>Slide</a:t>
            </a:r>
            <a:r>
              <a:rPr lang="cs-CZ"/>
              <a:t> s obrázkem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0" y="459581"/>
            <a:ext cx="4114800" cy="378635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3" y="897564"/>
            <a:ext cx="4109227" cy="2646294"/>
          </a:xfrm>
        </p:spPr>
        <p:txBody>
          <a:bodyPr/>
          <a:lstStyle>
            <a:lvl1pPr marL="0" indent="0">
              <a:buNone/>
              <a:defRPr sz="1400" b="0">
                <a:solidFill>
                  <a:srgbClr val="4D4D4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11.03.2025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19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41782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/>
              <a:t>Děkuji za pozornost!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400704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Autor prezentace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4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/>
              <a:t>Obsahový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11.03.2025</a:t>
            </a:fld>
            <a:endParaRPr lang="cs-CZ"/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0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95536" y="3305176"/>
            <a:ext cx="8352928" cy="1021556"/>
          </a:xfrm>
        </p:spPr>
        <p:txBody>
          <a:bodyPr anchor="t">
            <a:normAutofit/>
          </a:bodyPr>
          <a:lstStyle>
            <a:lvl1pPr algn="l">
              <a:defRPr sz="3500" b="1" cap="none"/>
            </a:lvl1pPr>
          </a:lstStyle>
          <a:p>
            <a:r>
              <a:rPr lang="cs-CZ"/>
              <a:t>Předělový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2180035"/>
            <a:ext cx="8352928" cy="112514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6001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11.03.2025</a:t>
            </a:fld>
            <a:endParaRPr lang="cs-CZ"/>
          </a:p>
        </p:txBody>
      </p: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8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11.03.2025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5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11.03.2025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11.03.2025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7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395536" y="2247714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11.03.2025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6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1"/>
          </p:nvPr>
        </p:nvSpPr>
        <p:spPr>
          <a:xfrm>
            <a:off x="396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5" name="Zástupný symbol pro obsah 2"/>
          <p:cNvSpPr>
            <a:spLocks noGrp="1"/>
          </p:cNvSpPr>
          <p:nvPr>
            <p:ph idx="12"/>
          </p:nvPr>
        </p:nvSpPr>
        <p:spPr>
          <a:xfrm>
            <a:off x="4572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obsah 2"/>
          <p:cNvSpPr>
            <a:spLocks noGrp="1"/>
          </p:cNvSpPr>
          <p:nvPr>
            <p:ph idx="13"/>
          </p:nvPr>
        </p:nvSpPr>
        <p:spPr>
          <a:xfrm>
            <a:off x="396000" y="28957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7" name="Zástupný symbol pro obsah 2"/>
          <p:cNvSpPr>
            <a:spLocks noGrp="1"/>
          </p:cNvSpPr>
          <p:nvPr>
            <p:ph idx="14"/>
          </p:nvPr>
        </p:nvSpPr>
        <p:spPr>
          <a:xfrm>
            <a:off x="4572464" y="2895785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11.03.2025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7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4228391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2483769" y="1545637"/>
            <a:ext cx="4196545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4176464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11.03.2025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9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35292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200152"/>
            <a:ext cx="8352928" cy="326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467544" y="4461960"/>
            <a:ext cx="8208912" cy="0"/>
          </a:xfrm>
          <a:prstGeom prst="line">
            <a:avLst/>
          </a:prstGeom>
          <a:ln w="57150">
            <a:solidFill>
              <a:srgbClr val="E60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50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4" r:id="rId11"/>
    <p:sldLayoutId id="2147483655" r:id="rId12"/>
    <p:sldLayoutId id="2147483657" r:id="rId13"/>
    <p:sldLayoutId id="214748365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003C7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b="1" kern="1200">
          <a:solidFill>
            <a:srgbClr val="003C7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hyperlink" Target="https://www.vilasebuzin.c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zamecekdubi" TargetMode="External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hyperlink" Target="http://www.zamecekdubi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hyperlink" Target="https://www.penzion-ume.c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hyperlink" Target="https://www.hrebikarna.cz/c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hyperlink" Target="https://www.penzion-dubicky.c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echconvention.cz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5" y="2805778"/>
            <a:ext cx="8076111" cy="541883"/>
          </a:xfrm>
        </p:spPr>
        <p:txBody>
          <a:bodyPr>
            <a:noAutofit/>
          </a:bodyPr>
          <a:lstStyle/>
          <a:p>
            <a:r>
              <a:rPr lang="cs-CZ" sz="2400" dirty="0"/>
              <a:t>Inspirativní měsíčník Czech </a:t>
            </a:r>
            <a:r>
              <a:rPr lang="cs-CZ" sz="2400" dirty="0" err="1"/>
              <a:t>Convention</a:t>
            </a:r>
            <a:r>
              <a:rPr lang="cs-CZ" sz="2400" dirty="0"/>
              <a:t> </a:t>
            </a:r>
            <a:r>
              <a:rPr lang="cs-CZ" sz="2400" dirty="0" err="1"/>
              <a:t>Bureau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5" y="3522172"/>
            <a:ext cx="7992888" cy="35917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dirty="0">
                <a:latin typeface="Arial"/>
                <a:cs typeface="Arial"/>
              </a:rPr>
              <a:t>Tipy pro organizátory akcí v roce 2025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173" y="411750"/>
            <a:ext cx="37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dnadpis 2">
            <a:extLst>
              <a:ext uri="{FF2B5EF4-FFF2-40B4-BE49-F238E27FC236}">
                <a16:creationId xmlns:a16="http://schemas.microsoft.com/office/drawing/2014/main" id="{96406D4F-FECE-3C80-507E-B8D1A4E2CF72}"/>
              </a:ext>
            </a:extLst>
          </p:cNvPr>
          <p:cNvSpPr txBox="1">
            <a:spLocks/>
          </p:cNvSpPr>
          <p:nvPr/>
        </p:nvSpPr>
        <p:spPr>
          <a:xfrm>
            <a:off x="436785" y="3881350"/>
            <a:ext cx="7992888" cy="3591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4D4D4D"/>
              </a:solidFill>
              <a:highlight>
                <a:srgbClr val="FFFF00"/>
              </a:highligh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398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Ústecký kraj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Arial"/>
                <a:cs typeface="Arial"/>
              </a:rPr>
              <a:t>Tipy pro organizátory akcí v roce 2025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173" y="411750"/>
            <a:ext cx="37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71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"/>
                <a:cs typeface="Arial"/>
              </a:rPr>
              <a:t>Vila </a:t>
            </a:r>
            <a:r>
              <a:rPr lang="cs-CZ" dirty="0" err="1">
                <a:latin typeface="Arial"/>
                <a:cs typeface="Arial"/>
              </a:rPr>
              <a:t>Sebuzín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Prostorná rodinná vila na úpatí vrcholu Varhošť z jedné strany a v blízkosti řeky Labe na druhé straně.</a:t>
            </a:r>
            <a:endParaRPr lang="cs-CZ" sz="1000" b="1" dirty="0"/>
          </a:p>
          <a:p>
            <a:pPr algn="just"/>
            <a:endParaRPr lang="cs-CZ" sz="900" dirty="0"/>
          </a:p>
          <a:p>
            <a:pPr algn="just"/>
            <a:r>
              <a:rPr lang="cs-CZ" sz="900" dirty="0">
                <a:latin typeface="Arial"/>
                <a:cs typeface="Arial"/>
              </a:rPr>
              <a:t>Vila </a:t>
            </a:r>
            <a:r>
              <a:rPr lang="cs-CZ" sz="900" dirty="0" err="1">
                <a:latin typeface="Arial"/>
                <a:cs typeface="Arial"/>
              </a:rPr>
              <a:t>Sebuzín</a:t>
            </a:r>
            <a:r>
              <a:rPr lang="cs-CZ" sz="900" dirty="0">
                <a:latin typeface="Arial"/>
                <a:cs typeface="Arial"/>
              </a:rPr>
              <a:t> představuje možnost ubytování a zázemí pro rozmanité projekty. Uspořádáte zde firemní prezentaci, workshop, školení, meeting, jógový pobyt, ale také kurz či vlastní osobní akci. Po celou dobu obklopeni přírodou Českého středohoří.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Kapacita vily je 26 lůžek, školící a multifunkční sál pro 30 – 50 osob a společenská místnost s krbem a plazmovou TV pro 40 osob. Stravování si tu objednáte na klíč.</a:t>
            </a:r>
            <a:endParaRPr lang="cs-CZ" sz="900" dirty="0"/>
          </a:p>
          <a:p>
            <a:pPr algn="just"/>
            <a:r>
              <a:rPr lang="cs-CZ" sz="900" dirty="0">
                <a:latin typeface="Arial"/>
                <a:cs typeface="Arial"/>
              </a:rPr>
              <a:t>Součástí prostoru je aromaterapeutická laboratoř, zahrada s relaxační  zónou a parkoviště.</a:t>
            </a:r>
          </a:p>
          <a:p>
            <a:pPr algn="just"/>
            <a:endParaRPr lang="cs-CZ" sz="900" dirty="0">
              <a:solidFill>
                <a:schemeClr val="tx1"/>
              </a:solidFill>
            </a:endParaRPr>
          </a:p>
          <a:p>
            <a:pPr algn="just"/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8A88B9C6-32CC-E880-3EB4-0B2277DE61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r="10326"/>
          <a:stretch/>
        </p:blipFill>
        <p:spPr>
          <a:xfrm>
            <a:off x="6437312" y="555526"/>
            <a:ext cx="2228364" cy="1872208"/>
          </a:xfr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C38E34F7-BF21-B2F6-9EFA-3D7F18AD6269}"/>
              </a:ext>
            </a:extLst>
          </p:cNvPr>
          <p:cNvGrpSpPr/>
          <p:nvPr/>
        </p:nvGrpSpPr>
        <p:grpSpPr>
          <a:xfrm>
            <a:off x="611560" y="3899726"/>
            <a:ext cx="5058522" cy="234948"/>
            <a:chOff x="611560" y="3899726"/>
            <a:chExt cx="5058522" cy="234948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8CD0E587-E383-CBA2-DA3F-269BE3D982B8}"/>
                </a:ext>
              </a:extLst>
            </p:cNvPr>
            <p:cNvGrpSpPr/>
            <p:nvPr/>
          </p:nvGrpSpPr>
          <p:grpSpPr>
            <a:xfrm>
              <a:off x="611560" y="3899726"/>
              <a:ext cx="3674735" cy="234948"/>
              <a:chOff x="530017" y="3844771"/>
              <a:chExt cx="4292764" cy="268278"/>
            </a:xfrm>
          </p:grpSpPr>
          <p:sp>
            <p:nvSpPr>
              <p:cNvPr id="24" name="Zástupný symbol pro text 3">
                <a:extLst>
                  <a:ext uri="{FF2B5EF4-FFF2-40B4-BE49-F238E27FC236}">
                    <a16:creationId xmlns:a16="http://schemas.microsoft.com/office/drawing/2014/main" id="{FE5D0D35-B52C-ED07-A75C-E28DAEAFB2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7166" y="3847597"/>
                <a:ext cx="4055615" cy="2424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cs-CZ" sz="700" b="1"/>
              </a:p>
            </p:txBody>
          </p:sp>
          <p:pic>
            <p:nvPicPr>
              <p:cNvPr id="30" name="Grafický objekt 29" descr="Internet obrys">
                <a:extLst>
                  <a:ext uri="{FF2B5EF4-FFF2-40B4-BE49-F238E27FC236}">
                    <a16:creationId xmlns:a16="http://schemas.microsoft.com/office/drawing/2014/main" id="{B62BF3A1-7765-F4A1-CD89-FD9423AC48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30017" y="3844771"/>
                <a:ext cx="268277" cy="268278"/>
              </a:xfrm>
              <a:prstGeom prst="rect">
                <a:avLst/>
              </a:prstGeom>
            </p:spPr>
          </p:pic>
        </p:grpSp>
        <p:sp>
          <p:nvSpPr>
            <p:cNvPr id="14" name="Zástupný symbol pro text 3">
              <a:extLst>
                <a:ext uri="{FF2B5EF4-FFF2-40B4-BE49-F238E27FC236}">
                  <a16:creationId xmlns:a16="http://schemas.microsoft.com/office/drawing/2014/main" id="{AAC3BBC8-AD0D-C54E-069E-90D3A5A5CC78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solidFill>
                    <a:srgbClr val="003C78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www.vilasebuzin.cz</a:t>
              </a:r>
              <a:endParaRPr lang="pl-PL" sz="700" b="1" dirty="0">
                <a:solidFill>
                  <a:srgbClr val="003C78"/>
                </a:solidFill>
              </a:endParaRPr>
            </a:p>
          </p:txBody>
        </p:sp>
      </p:grpSp>
      <p:pic>
        <p:nvPicPr>
          <p:cNvPr id="5" name="Zástupný symbol obrázku 6">
            <a:extLst>
              <a:ext uri="{FF2B5EF4-FFF2-40B4-BE49-F238E27FC236}">
                <a16:creationId xmlns:a16="http://schemas.microsoft.com/office/drawing/2014/main" id="{BBC05D17-80AF-3A34-9F1A-8ACD903453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r="10326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50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AD6B2-6FA0-6EB5-B55D-42764451F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B106F0-D236-AA4F-F059-95060CC8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"/>
                <a:cs typeface="Arial"/>
              </a:rPr>
              <a:t>Zámeček Dubí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29F9E02-F54B-ADED-3067-94F6E5055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Zrenovovaný zámeček v Dubí byl v roce 1913 otevřen s názvem Hotel Pohádkový zámek knížetem z Lobkowicz. Prošel řadou změn a různých účelů a od roku 2017 je opět v provozu se svým původním jménem.</a:t>
            </a:r>
            <a:endParaRPr lang="en-US" sz="1000" b="1" dirty="0"/>
          </a:p>
          <a:p>
            <a:pPr algn="just"/>
            <a:endParaRPr lang="cs-CZ" sz="900" dirty="0">
              <a:latin typeface="Arial"/>
              <a:cs typeface="Arial"/>
            </a:endParaRPr>
          </a:p>
          <a:p>
            <a:pPr algn="just"/>
            <a:r>
              <a:rPr lang="cs-CZ" sz="900" dirty="0">
                <a:latin typeface="Arial"/>
                <a:cs typeface="Arial"/>
              </a:rPr>
              <a:t>Prostory jsou velmi využívané pro konání svateb, ale celý zámeček si můžete půjčit i pro vaši akci nebo speciální event.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K dispozici tu mají velký sál, zahradu a ubytují tu až 50 hostů. Celý objekt vám zaručí klid a nerušené prostředí.</a:t>
            </a:r>
          </a:p>
          <a:p>
            <a:endParaRPr lang="cs-CZ" sz="900" dirty="0">
              <a:latin typeface="Arial"/>
              <a:cs typeface="Arial"/>
            </a:endParaRPr>
          </a:p>
          <a:p>
            <a:pPr algn="just"/>
            <a:endParaRPr lang="cs-CZ" sz="900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8536F353-42D7-37D8-67E5-11673F672B4B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449EE7B6-E537-1EB5-63E7-06222E1D6F0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8" r="10408"/>
          <a:stretch/>
        </p:blipFill>
        <p:spPr>
          <a:xfrm>
            <a:off x="6437312" y="555526"/>
            <a:ext cx="2228364" cy="1872208"/>
          </a:xfr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F53B7EB7-8433-1FAA-B725-1803A0A40E40}"/>
              </a:ext>
            </a:extLst>
          </p:cNvPr>
          <p:cNvGrpSpPr/>
          <p:nvPr/>
        </p:nvGrpSpPr>
        <p:grpSpPr>
          <a:xfrm>
            <a:off x="611560" y="3899726"/>
            <a:ext cx="5058522" cy="234948"/>
            <a:chOff x="611560" y="3899726"/>
            <a:chExt cx="5058522" cy="234948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DB12ABD5-1124-D5FB-F0A4-A71959EE13FA}"/>
                </a:ext>
              </a:extLst>
            </p:cNvPr>
            <p:cNvGrpSpPr/>
            <p:nvPr/>
          </p:nvGrpSpPr>
          <p:grpSpPr>
            <a:xfrm>
              <a:off x="611560" y="3899726"/>
              <a:ext cx="3674735" cy="234948"/>
              <a:chOff x="530017" y="3844771"/>
              <a:chExt cx="4292764" cy="268278"/>
            </a:xfrm>
          </p:grpSpPr>
          <p:sp>
            <p:nvSpPr>
              <p:cNvPr id="24" name="Zástupný symbol pro text 3">
                <a:extLst>
                  <a:ext uri="{FF2B5EF4-FFF2-40B4-BE49-F238E27FC236}">
                    <a16:creationId xmlns:a16="http://schemas.microsoft.com/office/drawing/2014/main" id="{715ABEB2-2368-4639-22EA-175EC01324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7166" y="3847597"/>
                <a:ext cx="4055615" cy="2424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cs-CZ" sz="700" b="1"/>
              </a:p>
            </p:txBody>
          </p:sp>
          <p:pic>
            <p:nvPicPr>
              <p:cNvPr id="30" name="Grafický objekt 29" descr="Internet obrys">
                <a:extLst>
                  <a:ext uri="{FF2B5EF4-FFF2-40B4-BE49-F238E27FC236}">
                    <a16:creationId xmlns:a16="http://schemas.microsoft.com/office/drawing/2014/main" id="{63D4FE12-22A1-E083-74F1-F077264E9E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30017" y="3844771"/>
                <a:ext cx="268277" cy="268278"/>
              </a:xfrm>
              <a:prstGeom prst="rect">
                <a:avLst/>
              </a:prstGeom>
            </p:spPr>
          </p:pic>
        </p:grpSp>
        <p:sp>
          <p:nvSpPr>
            <p:cNvPr id="14" name="Zástupný symbol pro text 3">
              <a:extLst>
                <a:ext uri="{FF2B5EF4-FFF2-40B4-BE49-F238E27FC236}">
                  <a16:creationId xmlns:a16="http://schemas.microsoft.com/office/drawing/2014/main" id="{1AF353BA-AA19-C43E-B429-A84DF9F8023E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solidFill>
                    <a:srgbClr val="003C78"/>
                  </a:solidFill>
                  <a:latin typeface="Arial"/>
                  <a:cs typeface="Arial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www.zamecekdubi.cz</a:t>
              </a:r>
              <a:r>
                <a:rPr lang="pl-PL" sz="700" b="1" dirty="0">
                  <a:solidFill>
                    <a:srgbClr val="003C78"/>
                  </a:solidFill>
                  <a:latin typeface="Arial"/>
                  <a:cs typeface="Arial"/>
                </a:rPr>
                <a:t>; </a:t>
              </a:r>
              <a:r>
                <a:rPr lang="pl-PL" sz="700" b="1" dirty="0">
                  <a:solidFill>
                    <a:srgbClr val="003C78"/>
                  </a:solidFill>
                  <a:latin typeface="Arial"/>
                  <a:cs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www.facebook.com/zamecekdubi</a:t>
              </a:r>
              <a:endParaRPr lang="pl-PL" sz="700" b="1" dirty="0">
                <a:solidFill>
                  <a:srgbClr val="003C78"/>
                </a:solidFill>
              </a:endParaRPr>
            </a:p>
          </p:txBody>
        </p:sp>
      </p:grpSp>
      <p:pic>
        <p:nvPicPr>
          <p:cNvPr id="5" name="Zástupný symbol obrázku 6">
            <a:extLst>
              <a:ext uri="{FF2B5EF4-FFF2-40B4-BE49-F238E27FC236}">
                <a16:creationId xmlns:a16="http://schemas.microsoft.com/office/drawing/2014/main" id="{BF79C367-4F3B-59C0-5558-D1C17DC84E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3" r="10243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90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34790-E967-D0BB-D55E-9E5BF8BE1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91154-5A58-E0C6-4B23-5EF33C51E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"/>
                <a:cs typeface="Arial"/>
              </a:rPr>
              <a:t>Wellness penzion U MNĚ</a:t>
            </a:r>
            <a:endParaRPr lang="en-US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A92C77A-25AA-E76F-965F-21DF2F727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solidFill>
                  <a:schemeClr val="tx1"/>
                </a:solidFill>
                <a:latin typeface="Arial"/>
                <a:cs typeface="Arial"/>
              </a:rPr>
              <a:t>Zbrusu nový penzion s konferenčním zázemím, jógovým sálem, wellness, vinným sklípkem i luxusní gastronomií nabízí své služby pro menší i větší skupiny a akce v Oboře u Loun.</a:t>
            </a:r>
          </a:p>
          <a:p>
            <a:pPr algn="just"/>
            <a:endParaRPr lang="cs-CZ" sz="900" dirty="0">
              <a:latin typeface="Arial"/>
              <a:cs typeface="Arial"/>
            </a:endParaRPr>
          </a:p>
          <a:p>
            <a:pPr algn="just"/>
            <a:r>
              <a:rPr lang="cs-CZ" sz="900" dirty="0">
                <a:latin typeface="Arial"/>
                <a:cs typeface="Arial"/>
              </a:rPr>
              <a:t>Pension nabízí sál, který je současně konferenční místností i restaurací pro 44 osob. Sál má prosklený výhled do zahrady a luxusní vybavení. Je ideální na prezentace, gala večeře, gastronomické zážitkové večery a odpoledne.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Ubytování najdete ve dvou 6lůžkových komfortních apartmánech a ve třech dvoulůžkových pokojích. Součástí komplexu je luxusní wellness – sauna, vířivka, odpočívárna a jógový sál s kompletním jógovým vybavením. </a:t>
            </a:r>
            <a:endParaRPr lang="cs-CZ" dirty="0"/>
          </a:p>
          <a:p>
            <a:pPr algn="just"/>
            <a:r>
              <a:rPr lang="cs-CZ" sz="900" dirty="0">
                <a:latin typeface="Arial"/>
                <a:cs typeface="Arial"/>
              </a:rPr>
              <a:t>Najdete tu také příjemný vinný sklípek pro 10–16 osob, možnost posezení v zahradě a tenisovou halu, která je možná využít i v zimě.</a:t>
            </a:r>
            <a:endParaRPr lang="cs-CZ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47FB6CE4-8E8C-5599-D195-39733C04D582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E7DDD09B-97EA-44BF-BE63-C205B267E7B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5" r="16525"/>
          <a:stretch/>
        </p:blipFill>
        <p:spPr>
          <a:xfrm>
            <a:off x="6437312" y="555526"/>
            <a:ext cx="2228364" cy="1872208"/>
          </a:xfr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5EB6368F-90F8-DA9A-0C74-415C9024EBD9}"/>
              </a:ext>
            </a:extLst>
          </p:cNvPr>
          <p:cNvGrpSpPr/>
          <p:nvPr/>
        </p:nvGrpSpPr>
        <p:grpSpPr>
          <a:xfrm>
            <a:off x="611560" y="3899726"/>
            <a:ext cx="5058522" cy="234948"/>
            <a:chOff x="611560" y="3899726"/>
            <a:chExt cx="5058522" cy="234948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BB955F6B-6B83-7F83-BA0E-78AFC7ADA44D}"/>
                </a:ext>
              </a:extLst>
            </p:cNvPr>
            <p:cNvGrpSpPr/>
            <p:nvPr/>
          </p:nvGrpSpPr>
          <p:grpSpPr>
            <a:xfrm>
              <a:off x="611560" y="3899726"/>
              <a:ext cx="3674735" cy="234948"/>
              <a:chOff x="530017" y="3844771"/>
              <a:chExt cx="4292764" cy="268278"/>
            </a:xfrm>
          </p:grpSpPr>
          <p:sp>
            <p:nvSpPr>
              <p:cNvPr id="24" name="Zástupný symbol pro text 3">
                <a:extLst>
                  <a:ext uri="{FF2B5EF4-FFF2-40B4-BE49-F238E27FC236}">
                    <a16:creationId xmlns:a16="http://schemas.microsoft.com/office/drawing/2014/main" id="{09DDECD8-F001-809F-F801-27A5B6CCD2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7166" y="3847597"/>
                <a:ext cx="4055615" cy="2424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cs-CZ" sz="700" b="1"/>
              </a:p>
            </p:txBody>
          </p:sp>
          <p:pic>
            <p:nvPicPr>
              <p:cNvPr id="30" name="Grafický objekt 29" descr="Internet obrys">
                <a:extLst>
                  <a:ext uri="{FF2B5EF4-FFF2-40B4-BE49-F238E27FC236}">
                    <a16:creationId xmlns:a16="http://schemas.microsoft.com/office/drawing/2014/main" id="{E40615E4-BF3E-C96F-2C86-57A7715704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30017" y="3844771"/>
                <a:ext cx="268277" cy="268278"/>
              </a:xfrm>
              <a:prstGeom prst="rect">
                <a:avLst/>
              </a:prstGeom>
            </p:spPr>
          </p:pic>
        </p:grpSp>
        <p:sp>
          <p:nvSpPr>
            <p:cNvPr id="14" name="Zástupný symbol pro text 3">
              <a:extLst>
                <a:ext uri="{FF2B5EF4-FFF2-40B4-BE49-F238E27FC236}">
                  <a16:creationId xmlns:a16="http://schemas.microsoft.com/office/drawing/2014/main" id="{79188A49-5BD7-E121-6E52-4444B03A0711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solidFill>
                    <a:srgbClr val="003C78"/>
                  </a:solidFill>
                  <a:latin typeface="Arial"/>
                  <a:cs typeface="Arial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www.penzion-ume.cz</a:t>
              </a:r>
              <a:endParaRPr lang="en-US" sz="1000" b="1" dirty="0">
                <a:solidFill>
                  <a:srgbClr val="003C78"/>
                </a:solidFill>
              </a:endParaRPr>
            </a:p>
          </p:txBody>
        </p:sp>
      </p:grpSp>
      <p:pic>
        <p:nvPicPr>
          <p:cNvPr id="5" name="Zástupný symbol obrázku 6">
            <a:extLst>
              <a:ext uri="{FF2B5EF4-FFF2-40B4-BE49-F238E27FC236}">
                <a16:creationId xmlns:a16="http://schemas.microsoft.com/office/drawing/2014/main" id="{C6F57657-2EA8-762B-4DB3-391E63C11A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5" r="16525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63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26207-9F4F-819B-A479-22C4AB379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86F20-D5C1-B99E-E809-C2131462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"/>
                <a:cs typeface="Arial"/>
              </a:rPr>
              <a:t>Hřebíkárna v Bezručově údolí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1F86B85-5A41-3F88-DADC-DCEA16324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Příjemné ubytování v krásném prostředí Bezručova údolí na úpatí Krušných hor s výhledem na místní rybník.</a:t>
            </a:r>
          </a:p>
          <a:p>
            <a:pPr algn="just"/>
            <a:endParaRPr lang="cs-CZ" sz="900" dirty="0">
              <a:latin typeface="Arial"/>
              <a:cs typeface="Arial"/>
            </a:endParaRPr>
          </a:p>
          <a:p>
            <a:pPr algn="just"/>
            <a:r>
              <a:rPr lang="cs-CZ" sz="900" dirty="0">
                <a:latin typeface="Arial"/>
                <a:cs typeface="Arial"/>
              </a:rPr>
              <a:t>Objekt nabízí velkokapacitní parkoviště, saunu, fitness, le</a:t>
            </a:r>
            <a:r>
              <a:rPr lang="cs-CZ" sz="900" dirty="0">
                <a:solidFill>
                  <a:srgbClr val="646464"/>
                </a:solidFill>
                <a:latin typeface="Arial"/>
                <a:cs typeface="Arial"/>
              </a:rPr>
              <a:t>kce </a:t>
            </a:r>
            <a:r>
              <a:rPr lang="cs-CZ" sz="900" dirty="0" err="1">
                <a:solidFill>
                  <a:srgbClr val="646464"/>
                </a:solidFill>
                <a:latin typeface="Arial"/>
                <a:cs typeface="Arial"/>
              </a:rPr>
              <a:t>alpinningu</a:t>
            </a:r>
            <a:r>
              <a:rPr lang="cs-CZ" sz="900" dirty="0">
                <a:solidFill>
                  <a:srgbClr val="646464"/>
                </a:solidFill>
                <a:latin typeface="Arial"/>
                <a:cs typeface="Arial"/>
              </a:rPr>
              <a:t>, místnost na úschovu kol (včetně nabíjení), venkovní posezení s vodní mlhou v letních měsících.</a:t>
            </a:r>
          </a:p>
          <a:p>
            <a:pPr algn="just"/>
            <a:r>
              <a:rPr lang="cs-CZ" sz="900" dirty="0">
                <a:solidFill>
                  <a:srgbClr val="646464"/>
                </a:solidFill>
                <a:latin typeface="Arial"/>
                <a:cs typeface="Arial"/>
              </a:rPr>
              <a:t>Celkem vás ubytují ve 13 hotelových pokojích s kapacitou 33 lůžek včetně dvou bezbariérových pokojů a nebo v přilehlém hostelu s kapacitou 33 lůžek. Jde o historickou budovu, bývalou "hřebíkárnu".</a:t>
            </a:r>
          </a:p>
          <a:p>
            <a:pPr algn="just"/>
            <a:r>
              <a:rPr lang="cs-CZ" sz="900" dirty="0">
                <a:solidFill>
                  <a:srgbClr val="555555"/>
                </a:solidFill>
                <a:latin typeface="Arial"/>
                <a:cs typeface="Arial"/>
              </a:rPr>
              <a:t>Restaurace je tu s celodenním provozem a kapacitou 60 míst a dalších několik míst najdete na venkovní terase. Dle přání vám zajistí rauty, individuální občerstvení, </a:t>
            </a:r>
            <a:r>
              <a:rPr lang="cs-CZ" sz="900" dirty="0" err="1">
                <a:solidFill>
                  <a:srgbClr val="555555"/>
                </a:solidFill>
                <a:latin typeface="Arial"/>
                <a:cs typeface="Arial"/>
              </a:rPr>
              <a:t>coffee</a:t>
            </a:r>
            <a:r>
              <a:rPr lang="cs-CZ" sz="900" dirty="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lang="cs-CZ" sz="900" dirty="0" err="1">
                <a:solidFill>
                  <a:srgbClr val="555555"/>
                </a:solidFill>
                <a:latin typeface="Arial"/>
                <a:cs typeface="Arial"/>
              </a:rPr>
              <a:t>breaky</a:t>
            </a:r>
            <a:r>
              <a:rPr lang="cs-CZ" sz="900" dirty="0">
                <a:solidFill>
                  <a:srgbClr val="555555"/>
                </a:solidFill>
                <a:latin typeface="Arial"/>
                <a:cs typeface="Arial"/>
              </a:rPr>
              <a:t>.</a:t>
            </a:r>
          </a:p>
          <a:p>
            <a:pPr algn="just"/>
            <a:endParaRPr lang="cs-CZ" sz="900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AA5965F1-A302-1D24-A80A-18A07D1392EB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545DCC06-5B45-D10E-C91B-0B6CB977B6A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7" r="9077"/>
          <a:stretch/>
        </p:blipFill>
        <p:spPr>
          <a:xfrm>
            <a:off x="6437312" y="555526"/>
            <a:ext cx="2228364" cy="1872208"/>
          </a:xfr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E65ED5AA-386B-CF28-1E97-523ECA4A2F53}"/>
              </a:ext>
            </a:extLst>
          </p:cNvPr>
          <p:cNvGrpSpPr/>
          <p:nvPr/>
        </p:nvGrpSpPr>
        <p:grpSpPr>
          <a:xfrm>
            <a:off x="611560" y="3899726"/>
            <a:ext cx="5058522" cy="234948"/>
            <a:chOff x="611560" y="3899726"/>
            <a:chExt cx="5058522" cy="234948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F6F73424-2A60-D173-251A-7588875FB970}"/>
                </a:ext>
              </a:extLst>
            </p:cNvPr>
            <p:cNvGrpSpPr/>
            <p:nvPr/>
          </p:nvGrpSpPr>
          <p:grpSpPr>
            <a:xfrm>
              <a:off x="611560" y="3899726"/>
              <a:ext cx="3674735" cy="234948"/>
              <a:chOff x="530017" y="3844771"/>
              <a:chExt cx="4292764" cy="268278"/>
            </a:xfrm>
          </p:grpSpPr>
          <p:sp>
            <p:nvSpPr>
              <p:cNvPr id="24" name="Zástupný symbol pro text 3">
                <a:extLst>
                  <a:ext uri="{FF2B5EF4-FFF2-40B4-BE49-F238E27FC236}">
                    <a16:creationId xmlns:a16="http://schemas.microsoft.com/office/drawing/2014/main" id="{BB0A37A9-2CC2-2686-6064-DCDEAC1A26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7166" y="3847597"/>
                <a:ext cx="4055615" cy="2424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cs-CZ" sz="700" b="1"/>
              </a:p>
            </p:txBody>
          </p:sp>
          <p:pic>
            <p:nvPicPr>
              <p:cNvPr id="30" name="Grafický objekt 29" descr="Internet obrys">
                <a:extLst>
                  <a:ext uri="{FF2B5EF4-FFF2-40B4-BE49-F238E27FC236}">
                    <a16:creationId xmlns:a16="http://schemas.microsoft.com/office/drawing/2014/main" id="{89633AA5-5805-83CA-2EDA-2C4E4A8349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30017" y="3844771"/>
                <a:ext cx="268277" cy="268278"/>
              </a:xfrm>
              <a:prstGeom prst="rect">
                <a:avLst/>
              </a:prstGeom>
            </p:spPr>
          </p:pic>
        </p:grpSp>
        <p:sp>
          <p:nvSpPr>
            <p:cNvPr id="14" name="Zástupný symbol pro text 3">
              <a:extLst>
                <a:ext uri="{FF2B5EF4-FFF2-40B4-BE49-F238E27FC236}">
                  <a16:creationId xmlns:a16="http://schemas.microsoft.com/office/drawing/2014/main" id="{6ECE5A25-E798-1343-7061-92247C528269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solidFill>
                    <a:srgbClr val="003C78"/>
                  </a:solidFill>
                  <a:latin typeface="Arial"/>
                  <a:cs typeface="Arial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www.hrebikarna.cz</a:t>
              </a:r>
              <a:endParaRPr lang="en-US" b="1" dirty="0">
                <a:solidFill>
                  <a:srgbClr val="003C78"/>
                </a:solidFill>
              </a:endParaRPr>
            </a:p>
          </p:txBody>
        </p:sp>
      </p:grpSp>
      <p:pic>
        <p:nvPicPr>
          <p:cNvPr id="5" name="Zástupný symbol obrázku 6">
            <a:extLst>
              <a:ext uri="{FF2B5EF4-FFF2-40B4-BE49-F238E27FC236}">
                <a16:creationId xmlns:a16="http://schemas.microsoft.com/office/drawing/2014/main" id="{FCE2DFF3-1DD0-CAA6-872B-D021A8576D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r="9131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A6E7C-DC93-474D-52E8-8D48ECBB6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D478F-0532-230F-B647-CD2B4D343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24" y="190169"/>
            <a:ext cx="6836941" cy="509372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Arial"/>
                <a:cs typeface="Arial"/>
              </a:rPr>
              <a:t>Pension U sv. Barbory s TOP výhledem</a:t>
            </a:r>
            <a:endParaRPr lang="cs-CZ" sz="2200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D3105D3-223F-4D89-2B36-4265D999B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Unikátní místo pro firemní akce nejrůznějšího druhu, oslavy, svatby nebo teambuildingy. Místo, které se pyšní tím nejkrásnějším výhledem k Českém středohoří - na esovité zákruty řeky Labe a celou Portu </a:t>
            </a:r>
            <a:r>
              <a:rPr lang="cs-CZ" sz="1000" b="1" dirty="0" err="1">
                <a:latin typeface="Arial"/>
                <a:cs typeface="Arial"/>
              </a:rPr>
              <a:t>Bohemicu</a:t>
            </a:r>
            <a:r>
              <a:rPr lang="cs-CZ" sz="1000" b="1" dirty="0">
                <a:latin typeface="Arial"/>
                <a:cs typeface="Arial"/>
              </a:rPr>
              <a:t>.</a:t>
            </a:r>
            <a:endParaRPr lang="cs-CZ" sz="1000" b="1" dirty="0"/>
          </a:p>
          <a:p>
            <a:pPr algn="just"/>
            <a:endParaRPr lang="cs-CZ" sz="900" dirty="0"/>
          </a:p>
          <a:p>
            <a:pPr algn="just"/>
            <a:r>
              <a:rPr lang="cs-CZ" sz="900" dirty="0">
                <a:latin typeface="Arial"/>
                <a:cs typeface="Arial"/>
              </a:rPr>
              <a:t>Pension nabízí restauraci s možností promítání pro 47 hostů, přilehlý salonek a samotnou konferenční místnost pro dalších 35 osob. Největší prostory nabízí rozlehlá terasa, kam se vejde až 80 osob.</a:t>
            </a:r>
            <a:endParaRPr lang="cs-CZ" sz="900" dirty="0"/>
          </a:p>
          <a:p>
            <a:pPr algn="just"/>
            <a:r>
              <a:rPr lang="cs-CZ" sz="900" dirty="0">
                <a:latin typeface="Arial"/>
                <a:cs typeface="Arial"/>
              </a:rPr>
              <a:t>V pensionu se současně můžete ubytovat v 17 pokojích s celkovou kapacitou až 60 lůžek. Kuchyni tu mají pouze domácí a vaří znamenitě.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Všechny akce tu nabízejí na klíč včetně cateringu, ubytování a společenského programu. Místo je ideální výchozí bod pro příjemnou turistiku nebo cyklistiku do krajiny Českého středohoří.</a:t>
            </a:r>
            <a:endParaRPr lang="cs-CZ" sz="900" dirty="0"/>
          </a:p>
          <a:p>
            <a:pPr algn="just"/>
            <a:endParaRPr lang="cs-CZ" sz="900" dirty="0"/>
          </a:p>
          <a:p>
            <a:pPr algn="just"/>
            <a:endParaRPr lang="cs-CZ" sz="900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45A3CB0F-3FD1-7701-3BD1-60AEB6B7ED66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E0ED869E-BE98-575D-D090-E5EFC209AF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5" r="16525"/>
          <a:stretch/>
        </p:blipFill>
        <p:spPr>
          <a:xfrm>
            <a:off x="6437312" y="555526"/>
            <a:ext cx="2228364" cy="1872208"/>
          </a:xfr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61340126-6922-4CD2-717F-3D82E40C1D2E}"/>
              </a:ext>
            </a:extLst>
          </p:cNvPr>
          <p:cNvGrpSpPr/>
          <p:nvPr/>
        </p:nvGrpSpPr>
        <p:grpSpPr>
          <a:xfrm>
            <a:off x="611560" y="3899726"/>
            <a:ext cx="5058522" cy="234948"/>
            <a:chOff x="611560" y="3899726"/>
            <a:chExt cx="5058522" cy="234948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5465749F-1D6B-0289-4E00-1CEB0C55B40D}"/>
                </a:ext>
              </a:extLst>
            </p:cNvPr>
            <p:cNvGrpSpPr/>
            <p:nvPr/>
          </p:nvGrpSpPr>
          <p:grpSpPr>
            <a:xfrm>
              <a:off x="611560" y="3899726"/>
              <a:ext cx="3674735" cy="234948"/>
              <a:chOff x="530017" y="3844771"/>
              <a:chExt cx="4292764" cy="268278"/>
            </a:xfrm>
          </p:grpSpPr>
          <p:sp>
            <p:nvSpPr>
              <p:cNvPr id="24" name="Zástupný symbol pro text 3">
                <a:extLst>
                  <a:ext uri="{FF2B5EF4-FFF2-40B4-BE49-F238E27FC236}">
                    <a16:creationId xmlns:a16="http://schemas.microsoft.com/office/drawing/2014/main" id="{E38056DA-7687-26B0-7E37-BCDF8D5EE8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7166" y="3847597"/>
                <a:ext cx="4055615" cy="2424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cs-CZ" sz="700" b="1"/>
              </a:p>
            </p:txBody>
          </p:sp>
          <p:pic>
            <p:nvPicPr>
              <p:cNvPr id="30" name="Grafický objekt 29" descr="Internet obrys">
                <a:extLst>
                  <a:ext uri="{FF2B5EF4-FFF2-40B4-BE49-F238E27FC236}">
                    <a16:creationId xmlns:a16="http://schemas.microsoft.com/office/drawing/2014/main" id="{803F66B9-2D5E-CC7B-20E4-D5274D4325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30017" y="3844771"/>
                <a:ext cx="268277" cy="268278"/>
              </a:xfrm>
              <a:prstGeom prst="rect">
                <a:avLst/>
              </a:prstGeom>
            </p:spPr>
          </p:pic>
        </p:grpSp>
        <p:sp>
          <p:nvSpPr>
            <p:cNvPr id="14" name="Zástupný symbol pro text 3">
              <a:extLst>
                <a:ext uri="{FF2B5EF4-FFF2-40B4-BE49-F238E27FC236}">
                  <a16:creationId xmlns:a16="http://schemas.microsoft.com/office/drawing/2014/main" id="{55F661B3-773C-044E-340C-B01A398417C5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00" b="1" dirty="0">
                  <a:solidFill>
                    <a:srgbClr val="003C78"/>
                  </a:solidFill>
                  <a:latin typeface="Arial"/>
                  <a:cs typeface="Arial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www.penzion-dubicky.cz</a:t>
              </a:r>
              <a:endParaRPr lang="en-US" sz="700" b="1" dirty="0">
                <a:solidFill>
                  <a:srgbClr val="003C78"/>
                </a:solidFill>
              </a:endParaRPr>
            </a:p>
          </p:txBody>
        </p:sp>
      </p:grpSp>
      <p:pic>
        <p:nvPicPr>
          <p:cNvPr id="5" name="Zástupný symbol obrázku 6">
            <a:extLst>
              <a:ext uri="{FF2B5EF4-FFF2-40B4-BE49-F238E27FC236}">
                <a16:creationId xmlns:a16="http://schemas.microsoft.com/office/drawing/2014/main" id="{E688AABE-2571-302D-AF43-813E65474D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" r="8282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34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0000" y="3178484"/>
            <a:ext cx="7988424" cy="475213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/>
                <a:cs typeface="Arial"/>
              </a:rPr>
              <a:t>Příští měsíc se můžete těšit na tipy na neobvyklé ubytování!</a:t>
            </a:r>
            <a:endParaRPr lang="cs-CZ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3653697"/>
            <a:ext cx="7992888" cy="35917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Czech </a:t>
            </a:r>
            <a:r>
              <a:rPr lang="cs-CZ" dirty="0" err="1"/>
              <a:t>Convention</a:t>
            </a:r>
            <a:r>
              <a:rPr lang="cs-CZ" dirty="0"/>
              <a:t> </a:t>
            </a:r>
            <a:r>
              <a:rPr lang="cs-CZ" dirty="0" err="1"/>
              <a:t>Bureau</a:t>
            </a:r>
            <a:endParaRPr lang="cs-CZ" dirty="0"/>
          </a:p>
        </p:txBody>
      </p:sp>
      <p:pic>
        <p:nvPicPr>
          <p:cNvPr id="4" name="Picture 2" descr="C:\Users\b_koudelova\Desktop\Map_do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750"/>
            <a:ext cx="376634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9F77DD12-A7F1-03CD-2E09-322130D1CA0A}"/>
              </a:ext>
            </a:extLst>
          </p:cNvPr>
          <p:cNvSpPr txBox="1">
            <a:spLocks/>
          </p:cNvSpPr>
          <p:nvPr/>
        </p:nvSpPr>
        <p:spPr>
          <a:xfrm>
            <a:off x="395536" y="3949321"/>
            <a:ext cx="7992888" cy="359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 baseline="0">
                <a:solidFill>
                  <a:srgbClr val="E600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www.czechconvention.cz</a:t>
            </a:r>
            <a:endParaRPr lang="cs-CZ" sz="1400" dirty="0">
              <a:solidFill>
                <a:srgbClr val="003C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67808"/>
      </p:ext>
    </p:extLst>
  </p:cSld>
  <p:clrMapOvr>
    <a:masterClrMapping/>
  </p:clrMapOvr>
</p:sld>
</file>

<file path=ppt/theme/theme1.xml><?xml version="1.0" encoding="utf-8"?>
<a:theme xmlns:a="http://schemas.openxmlformats.org/drawingml/2006/main" name="rozpracovano_NEW_CZT_ppt_template_16ku9_landofstories_19.6.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2d4317-fb4d-4db0-a5c7-47ce91d9e985">
      <Terms xmlns="http://schemas.microsoft.com/office/infopath/2007/PartnerControls"/>
    </lcf76f155ced4ddcb4097134ff3c332f>
    <TaxCatchAll xmlns="84ef3b81-2e7b-492d-a2f5-5ab6809012f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8B95E5B85C004E9C0330D0CD96F51D" ma:contentTypeVersion="18" ma:contentTypeDescription="Create a new document." ma:contentTypeScope="" ma:versionID="d8629e79c3bd84630dce79a899ce7a97">
  <xsd:schema xmlns:xsd="http://www.w3.org/2001/XMLSchema" xmlns:xs="http://www.w3.org/2001/XMLSchema" xmlns:p="http://schemas.microsoft.com/office/2006/metadata/properties" xmlns:ns2="84ef3b81-2e7b-492d-a2f5-5ab6809012f1" xmlns:ns3="ba2d4317-fb4d-4db0-a5c7-47ce91d9e985" targetNamespace="http://schemas.microsoft.com/office/2006/metadata/properties" ma:root="true" ma:fieldsID="823dc6d45d31b504ac1dc76b1d597c42" ns2:_="" ns3:_="">
    <xsd:import namespace="84ef3b81-2e7b-492d-a2f5-5ab6809012f1"/>
    <xsd:import namespace="ba2d4317-fb4d-4db0-a5c7-47ce91d9e98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Location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f3b81-2e7b-492d-a2f5-5ab6809012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0dbf8bb7-961e-467a-812d-e6d006eb0902}" ma:internalName="TaxCatchAll" ma:showField="CatchAllData" ma:web="84ef3b81-2e7b-492d-a2f5-5ab6809012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d4317-fb4d-4db0-a5c7-47ce91d9e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e103a7e-7c6f-4637-b287-c1719d6538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D20B2B-5067-4D52-A519-DA7482A9BD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78E42D-3EC5-421C-B6C7-9665F00ED5A7}">
  <ds:schemaRefs>
    <ds:schemaRef ds:uri="http://www.w3.org/XML/1998/namespace"/>
    <ds:schemaRef ds:uri="http://purl.org/dc/elements/1.1/"/>
    <ds:schemaRef ds:uri="84ef3b81-2e7b-492d-a2f5-5ab6809012f1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ba2d4317-fb4d-4db0-a5c7-47ce91d9e985"/>
  </ds:schemaRefs>
</ds:datastoreItem>
</file>

<file path=customXml/itemProps3.xml><?xml version="1.0" encoding="utf-8"?>
<ds:datastoreItem xmlns:ds="http://schemas.openxmlformats.org/officeDocument/2006/customXml" ds:itemID="{7A532D33-3BFA-433B-A862-D6B5CA518F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ef3b81-2e7b-492d-a2f5-5ab6809012f1"/>
    <ds:schemaRef ds:uri="ba2d4317-fb4d-4db0-a5c7-47ce91d9e9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Gastro_leden</Template>
  <TotalTime>6193</TotalTime>
  <Words>688</Words>
  <Application>Microsoft Office PowerPoint</Application>
  <PresentationFormat>Předvádění na obrazovce (16:9)</PresentationFormat>
  <Paragraphs>52</Paragraphs>
  <Slides>8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rozpracovano_NEW_CZT_ppt_template_16ku9_landofstories_19.6.</vt:lpstr>
      <vt:lpstr>Inspirativní měsíčník Czech Convention Bureau</vt:lpstr>
      <vt:lpstr>Ústecký kraj</vt:lpstr>
      <vt:lpstr>Vila Sebuzín</vt:lpstr>
      <vt:lpstr>Zámeček Dubí</vt:lpstr>
      <vt:lpstr>Wellness penzion U MNĚ</vt:lpstr>
      <vt:lpstr>Hřebíkárna v Bezručově údolí</vt:lpstr>
      <vt:lpstr>Pension U sv. Barbory s TOP výhledem</vt:lpstr>
      <vt:lpstr>Příští měsíc se můžete těšit na tipy na neobvyklé ubytování!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Tipy pro organizátory akcí</dc:title>
  <dc:creator>Papoušková Monika</dc:creator>
  <cp:lastModifiedBy>Kubíčková Radana</cp:lastModifiedBy>
  <cp:revision>23</cp:revision>
  <dcterms:created xsi:type="dcterms:W3CDTF">2023-01-11T08:50:04Z</dcterms:created>
  <dcterms:modified xsi:type="dcterms:W3CDTF">2025-03-11T13:37:29Z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0x010100298B95E5B85C004E9C0330D0CD96F51D</vt:lpwstr>
  </property>
  <property fmtid="{D5CDD505-2E9C-101B-9397-08002B2CF9AE}" pid="3" name="MediaServiceImageTags">
    <vt:lpwstr/>
  </property>
</Properties>
</file>