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86" r:id="rId6"/>
    <p:sldId id="596" r:id="rId7"/>
    <p:sldId id="597" r:id="rId8"/>
    <p:sldId id="598" r:id="rId9"/>
    <p:sldId id="599" r:id="rId10"/>
    <p:sldId id="600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C905A-88E9-24A6-75D4-01002FA05C62}" v="2" dt="2024-02-19T10:10:53.349"/>
    <p1510:client id="{B028823D-6CA0-4DAB-98ED-09441B9EDCC8}" v="2" dt="2024-02-19T16:07:22.038"/>
    <p1510:client id="{F3544098-E980-2E7B-4F12-DB58E6F4383C}" v="16" dt="2024-02-20T12:01:06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3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9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14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4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11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74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s://treasure-hunt.cz/teambuilding-usti-nad-labem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hotrock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9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hyperlink" Target="https://www.active-point.cz/events.html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dancemission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1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hyperlink" Target="https://johannw.com/cs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hotrock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hyperlink" Target="https://eventtime.cz/firemni-akce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3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hyperlink" Target="http://www.active-point.cz/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hyperlink" Target="http://www.kliny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hyperlink" Target="https://eventtime.cz/firemni-akc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2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hyperlink" Target="http://www.active-point.cz/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347661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Teambuildingové aktivity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96406D4F-FECE-3C80-507E-B8D1A4E2CF72}"/>
              </a:ext>
            </a:extLst>
          </p:cNvPr>
          <p:cNvSpPr txBox="1">
            <a:spLocks/>
          </p:cNvSpPr>
          <p:nvPr/>
        </p:nvSpPr>
        <p:spPr>
          <a:xfrm>
            <a:off x="395535" y="3889544"/>
            <a:ext cx="7992888" cy="552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4D4D4D"/>
                </a:solidFill>
                <a:latin typeface="Arial"/>
                <a:cs typeface="Arial"/>
              </a:rPr>
              <a:t>Paintball, motokárová dráha, kompletování jízdních kol pro děti, vinařský víceboj, sportovní klání, jízda na čtyřkolkách a další tipy na teambuildingové aktivity</a:t>
            </a:r>
          </a:p>
        </p:txBody>
      </p:sp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>
                <a:latin typeface="Arial"/>
                <a:cs typeface="Arial"/>
              </a:rPr>
            </a:br>
            <a:r>
              <a:rPr lang="cs-CZ" dirty="0">
                <a:latin typeface="Arial"/>
                <a:cs typeface="Arial"/>
              </a:rPr>
              <a:t>Teambuildingové aktivity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Treasure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Hunt</a:t>
            </a:r>
            <a:endParaRPr lang="cs-CZ" dirty="0" err="1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Ukažte své dovednosti, schopnosti a vzájemnou spolupráci při řešení zapeklitých úkolů, které vás na cestě za pokladem čekají. Budete součástí vítězného týmu a rozluštíte úkoly jako první? </a:t>
            </a:r>
          </a:p>
          <a:p>
            <a:pPr algn="just"/>
            <a:endParaRPr lang="cs-CZ" sz="1200" dirty="0">
              <a:solidFill>
                <a:srgbClr val="777777"/>
              </a:solidFill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Fyzicky nenáročná teambuildingová aktivita, do které je možno zapojit další zábavné prvky. Můžete být v centru města nebo i v lese a vaším úkolem je pomocí indicií a vyřešených úkolů dojít až do cíle. Tam na vás čeká vytoužený poklad. Týmy se vzájemně sledují pomocí online aplikace.</a:t>
            </a:r>
          </a:p>
          <a:p>
            <a:pPr algn="just"/>
            <a:r>
              <a:rPr lang="cs-CZ" sz="900" dirty="0" err="1">
                <a:latin typeface="Arial"/>
                <a:cs typeface="Arial"/>
              </a:rPr>
              <a:t>Treasure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Hunt</a:t>
            </a:r>
            <a:r>
              <a:rPr lang="cs-CZ" sz="900" dirty="0">
                <a:latin typeface="Arial"/>
                <a:cs typeface="Arial"/>
              </a:rPr>
              <a:t> můžete hrát téměř po celé České republice včetně Prahy, v Ústí nad Labem, v Teplicích, Karlových Varech, Plzni, ale i ve skalách v Tisé nebo v Ostrově, případně na vámi vybraném místě.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celoročně, v přírodě za vhodného počasí (bez deště) 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Praha</a:t>
              </a:r>
              <a:r>
                <a:rPr lang="pl-PL" sz="700" b="1" dirty="0">
                  <a:latin typeface="Arial"/>
                  <a:cs typeface="Arial"/>
                </a:rPr>
                <a:t>, </a:t>
              </a:r>
              <a:r>
                <a:rPr lang="pl-PL" sz="700" b="1" dirty="0" err="1">
                  <a:latin typeface="Arial"/>
                  <a:cs typeface="Arial"/>
                </a:rPr>
                <a:t>Ústí</a:t>
              </a:r>
              <a:r>
                <a:rPr lang="pl-PL" sz="700" b="1" dirty="0">
                  <a:latin typeface="Arial"/>
                  <a:cs typeface="Arial"/>
                </a:rPr>
                <a:t> nad </a:t>
              </a:r>
              <a:r>
                <a:rPr lang="pl-PL" sz="700" b="1" dirty="0" err="1">
                  <a:latin typeface="Arial"/>
                  <a:cs typeface="Arial"/>
                </a:rPr>
                <a:t>Labem</a:t>
              </a:r>
              <a:r>
                <a:rPr lang="pl-PL" sz="700" b="1" dirty="0">
                  <a:latin typeface="Arial"/>
                  <a:cs typeface="Arial"/>
                </a:rPr>
                <a:t>, Teplice, </a:t>
              </a:r>
              <a:r>
                <a:rPr lang="pl-PL" sz="700" b="1" dirty="0" err="1">
                  <a:latin typeface="Arial"/>
                  <a:cs typeface="Arial"/>
                </a:rPr>
                <a:t>Plzeň</a:t>
              </a:r>
              <a:r>
                <a:rPr lang="pl-PL" sz="700" b="1" dirty="0">
                  <a:latin typeface="Arial"/>
                  <a:cs typeface="Arial"/>
                </a:rPr>
                <a:t>, </a:t>
              </a:r>
              <a:r>
                <a:rPr lang="pl-PL" sz="700" b="1" dirty="0" err="1">
                  <a:latin typeface="Arial"/>
                  <a:cs typeface="Arial"/>
                </a:rPr>
                <a:t>Karlovy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Vary</a:t>
              </a:r>
              <a:r>
                <a:rPr lang="pl-PL" sz="700" b="1" dirty="0">
                  <a:latin typeface="Arial"/>
                  <a:cs typeface="Arial"/>
                </a:rPr>
                <a:t>, CHKO </a:t>
              </a:r>
              <a:r>
                <a:rPr lang="pl-PL" sz="700" b="1" dirty="0" err="1">
                  <a:latin typeface="Arial"/>
                  <a:cs typeface="Arial"/>
                </a:rPr>
                <a:t>Labské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pískovce</a:t>
              </a:r>
              <a:r>
                <a:rPr lang="pl-PL" sz="700" b="1" dirty="0">
                  <a:latin typeface="Arial"/>
                  <a:cs typeface="Arial"/>
                </a:rPr>
                <a:t>, </a:t>
              </a:r>
              <a:r>
                <a:rPr lang="pl-PL" sz="700" b="1" dirty="0" err="1">
                  <a:latin typeface="Arial"/>
                  <a:cs typeface="Arial"/>
                </a:rPr>
                <a:t>Český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ráj</a:t>
              </a:r>
              <a:r>
                <a:rPr lang="pl-PL" sz="700" b="1" dirty="0">
                  <a:latin typeface="Arial"/>
                  <a:cs typeface="Arial"/>
                </a:rPr>
                <a:t>, </a:t>
              </a:r>
              <a:r>
                <a:rPr lang="pl-PL" sz="700" b="1" dirty="0" err="1">
                  <a:latin typeface="Arial"/>
                  <a:cs typeface="Arial"/>
                </a:rPr>
                <a:t>Pec</a:t>
              </a:r>
              <a:r>
                <a:rPr lang="pl-PL" sz="700" b="1" dirty="0">
                  <a:latin typeface="Arial"/>
                  <a:cs typeface="Arial"/>
                </a:rPr>
                <a:t> pod </a:t>
              </a:r>
              <a:r>
                <a:rPr lang="pl-PL" sz="700" b="1" dirty="0" err="1">
                  <a:latin typeface="Arial"/>
                  <a:cs typeface="Arial"/>
                </a:rPr>
                <a:t>Sněžkou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/>
                <a:t>2–4 hodiny</a:t>
              </a:r>
              <a:endParaRPr lang="cs-CZ" sz="700" b="1" dirty="0"/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6–300 osob - rozdělených do skupin/týmů</a:t>
              </a:r>
              <a:endParaRPr lang="cs-CZ" sz="700" b="1" dirty="0" err="1">
                <a:latin typeface="Arial"/>
                <a:cs typeface="Arial"/>
              </a:endParaRP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</a:t>
              </a: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www.treasure-hunt.cz</a:t>
              </a:r>
              <a:endParaRPr lang="en-US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5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Vodní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živel</a:t>
            </a:r>
            <a:r>
              <a:rPr lang="pl-PL" dirty="0">
                <a:latin typeface="Arial"/>
                <a:cs typeface="Arial"/>
              </a:rPr>
              <a:t> a </a:t>
            </a:r>
            <a:r>
              <a:rPr lang="pl-PL" dirty="0" err="1">
                <a:latin typeface="Arial"/>
                <a:cs typeface="Arial"/>
              </a:rPr>
              <a:t>váš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teamspirit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Projet se společně na řece, držet směr a sjet i drobné peřeje je zážitek a současně teamová výzva. Umíte ovládat kajak, </a:t>
            </a:r>
            <a:r>
              <a:rPr lang="cs-CZ" sz="1000" b="1" dirty="0" err="1">
                <a:latin typeface="Arial"/>
                <a:cs typeface="Arial"/>
              </a:rPr>
              <a:t>kanoi</a:t>
            </a:r>
            <a:r>
              <a:rPr lang="cs-CZ" sz="1000" b="1" dirty="0">
                <a:latin typeface="Arial"/>
                <a:cs typeface="Arial"/>
              </a:rPr>
              <a:t> nebo raft? To se právě při tomto naučíte. Společně se </a:t>
            </a:r>
            <a:r>
              <a:rPr lang="cs-CZ" sz="1000" b="1" dirty="0" err="1">
                <a:latin typeface="Arial"/>
                <a:cs typeface="Arial"/>
              </a:rPr>
              <a:t>propádlujete</a:t>
            </a:r>
            <a:r>
              <a:rPr lang="cs-CZ" sz="1000" b="1" dirty="0">
                <a:latin typeface="Arial"/>
                <a:cs typeface="Arial"/>
              </a:rPr>
              <a:t> Labským kaňonem, splujete Ohři nebo třeba Jizeru. </a:t>
            </a:r>
            <a:endParaRPr lang="cs-CZ" sz="1000" b="1" dirty="0"/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V rámci teambuildingu se naučíte základní techniky a způsoby ovládání lodí, současně budou do programu zakomponovány zábavné hry a týmové aktivity. Na závěr proběhne společná jízda na raftech, na které nasednete třeba v Děčíně.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Čeká vás  dvou až tří hodinová plavba. Dorazit můžete až do Hřenska nebo skončit cca v polovině cesty v Dolním Žlebu, prostřídat posádky, společně dofouknout čluny nebo nasednout na kolo a vrátit se zpět do Děčína.</a:t>
            </a:r>
            <a:endParaRPr lang="cs-CZ" sz="9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Závěrečný úsek lze doplnit o závody a o to, kdo dříve zakotví. Zájemci mohou část cesty zdolat i na </a:t>
            </a:r>
            <a:r>
              <a:rPr lang="cs-CZ" sz="900" dirty="0" err="1">
                <a:latin typeface="Arial"/>
                <a:cs typeface="Arial"/>
              </a:rPr>
              <a:t>paddleboardu</a:t>
            </a:r>
            <a:r>
              <a:rPr lang="cs-CZ" sz="900" dirty="0">
                <a:latin typeface="Arial"/>
                <a:cs typeface="Arial"/>
              </a:rPr>
              <a:t> nebo v kajaku.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od května do září nebo dle počasí  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Děčín</a:t>
              </a:r>
              <a:r>
                <a:rPr lang="pl-PL" sz="700" b="1" dirty="0">
                  <a:latin typeface="Arial"/>
                  <a:cs typeface="Arial"/>
                </a:rPr>
                <a:t> - </a:t>
              </a:r>
              <a:r>
                <a:rPr lang="pl-PL" sz="700" b="1" dirty="0" err="1">
                  <a:latin typeface="Arial"/>
                  <a:cs typeface="Arial"/>
                </a:rPr>
                <a:t>Hřensko</a:t>
              </a:r>
              <a:r>
                <a:rPr lang="pl-PL" sz="700" b="1" dirty="0">
                  <a:latin typeface="Arial"/>
                  <a:cs typeface="Arial"/>
                </a:rPr>
                <a:t>/</a:t>
              </a:r>
              <a:r>
                <a:rPr lang="pl-PL" sz="700" b="1" dirty="0" err="1">
                  <a:latin typeface="Arial"/>
                  <a:cs typeface="Arial"/>
                </a:rPr>
                <a:t>Labský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kaňon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3–4 hodiny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10–50 osob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angličtina, němčina</a:t>
              </a:r>
              <a:endParaRPr lang="cs-CZ" sz="700" b="1" dirty="0" err="1">
                <a:latin typeface="Arial"/>
                <a:cs typeface="Arial"/>
              </a:endParaRP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www.hotrock.cz</a:t>
              </a:r>
              <a:r>
                <a:rPr lang="pl-PL" sz="700" b="1" dirty="0">
                  <a:solidFill>
                    <a:srgbClr val="003C78"/>
                  </a:solidFill>
                </a:rPr>
                <a:t>, </a:t>
              </a:r>
              <a:r>
                <a:rPr lang="pl-PL" sz="700" b="1" dirty="0">
                  <a:solidFill>
                    <a:srgbClr val="003C78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www.active-point.cz</a:t>
              </a:r>
              <a:endParaRPr lang="pl-PL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15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Gastro </a:t>
            </a:r>
            <a:r>
              <a:rPr lang="pl-PL" dirty="0" err="1">
                <a:latin typeface="Arial"/>
                <a:cs typeface="Arial"/>
              </a:rPr>
              <a:t>teambuilding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Láska prochází žaludkem a to platí nejen v lásce, ale i v dobrých mezilidských vztazích, tedy i v pracovních. Uvařte si společně vlastní jídlo nebo v sobě nalezněte vinaře a uspořádejte si soutěž třeba v korkování.</a:t>
            </a:r>
            <a:endParaRPr lang="cs-CZ" sz="1000" b="1" dirty="0"/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Vlastní guláš, správně vychucený, kdy jeden rozdělává oheň, druhý loupe brambory a třetí míchá, aby se to nepřipálilo. Týmová spolupráce, rozdělení rolí nebo naopak vyzkoušení si úplně nových venku, pod širou oblohou dá vašemu kolektivu úplně nový rozměr.</a:t>
            </a:r>
          </a:p>
          <a:p>
            <a:r>
              <a:rPr lang="cs-CZ" sz="900" dirty="0">
                <a:latin typeface="Arial"/>
                <a:cs typeface="Arial"/>
              </a:rPr>
              <a:t>Pokud dáváte přednost vínu, pak si nejdříve užijte příjemnou degustaci v moderním vinařství v srdci Českého středohoří a pak si zvedněte adrenalin v soutěži korkování a </a:t>
            </a:r>
            <a:r>
              <a:rPr lang="cs-CZ" sz="900" dirty="0" err="1">
                <a:latin typeface="Arial"/>
                <a:cs typeface="Arial"/>
              </a:rPr>
              <a:t>koštýřování</a:t>
            </a:r>
            <a:r>
              <a:rPr lang="cs-CZ" sz="900" dirty="0">
                <a:latin typeface="Arial"/>
                <a:cs typeface="Arial"/>
              </a:rPr>
              <a:t>. Kdo nejrychleji zakorkuje daný počet lahví nebo naopak nejrychleji naplní koštýř?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0" y="2739282"/>
            <a:ext cx="5058524" cy="1395391"/>
            <a:chOff x="611560" y="2739282"/>
            <a:chExt cx="5058524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celoročně, venkovní vaření za příznivého počasí 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Labské pískovce, Krušné hory (hotel Ostrov a další), České středohoří - Třebívlice</a:t>
              </a:r>
              <a:endParaRPr lang="pl-PL" sz="700" b="1" dirty="0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2–3 hodiny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10–40,  rozdělení do skupin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angličtina, němčina</a:t>
              </a: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www.dancemission.cz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,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www.johannw.com</a:t>
              </a:r>
              <a:endParaRPr lang="pl-PL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82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6028180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Zdolejte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svůj</a:t>
            </a:r>
            <a:r>
              <a:rPr lang="pl-PL" dirty="0">
                <a:latin typeface="Arial"/>
                <a:cs typeface="Arial"/>
              </a:rPr>
              <a:t> Everest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Cesta na vrchol bývá cesta dlouhá, a při jeho zdolávání je potřeba, aby byl expediční tým trpělivý, vytrvalý a společně tahal za jeden provaz. Není tu prostor pro chyby a zbrklosti. </a:t>
            </a:r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A co teprve adrenalin. Zvednout si svou dávku může být vaše osobní výzva i výzva pro celý tým. Čeká vás teoretická příprava a plánování postupu. Následuje technický výstup zajištěné cesty, která vás dovede až k vrcholu, odkud si užijete krásné výhledy do krajiny. Ovšem z vrcholu bude třeba absolvovat ještě bezpečný sestup formou slaňování.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A při zaslouženém večerním posezení v základním táboře můžete zdolání vrcholu společně oslavit. </a:t>
            </a:r>
            <a:endParaRPr lang="cs-CZ" dirty="0"/>
          </a:p>
          <a:p>
            <a:pPr algn="just"/>
            <a:r>
              <a:rPr lang="cs-CZ" sz="900" dirty="0">
                <a:latin typeface="Arial"/>
                <a:cs typeface="Arial"/>
              </a:rPr>
              <a:t>Pokud si netroufáte na "skalní Everest" formou výstupu zajištěnou cestou či skalním lezením, můžete se oddat  lanovým překážkám, </a:t>
            </a:r>
            <a:r>
              <a:rPr lang="cs-CZ" sz="900" dirty="0" err="1">
                <a:latin typeface="Arial"/>
                <a:cs typeface="Arial"/>
              </a:rPr>
              <a:t>slackline</a:t>
            </a:r>
            <a:r>
              <a:rPr lang="cs-CZ" sz="900" dirty="0">
                <a:latin typeface="Arial"/>
                <a:cs typeface="Arial"/>
              </a:rPr>
              <a:t>, vyzkoušet slaňování nebo týmové běžky.</a:t>
            </a: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734" y="562948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3769" y="2728115"/>
            <a:ext cx="5303450" cy="1398941"/>
            <a:chOff x="611560" y="2739282"/>
            <a:chExt cx="5303450" cy="139894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od dubna do října, za příznivého počasí - bez deště 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Labské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pískovce</a:t>
              </a:r>
              <a:r>
                <a:rPr lang="pl-PL" sz="700" b="1" dirty="0">
                  <a:latin typeface="Arial"/>
                  <a:cs typeface="Arial"/>
                </a:rPr>
                <a:t>, </a:t>
              </a:r>
              <a:r>
                <a:rPr lang="pl-PL" sz="700" b="1" dirty="0" err="1">
                  <a:latin typeface="Arial"/>
                  <a:cs typeface="Arial"/>
                </a:rPr>
                <a:t>Krušné</a:t>
              </a:r>
              <a:r>
                <a:rPr lang="pl-PL" sz="700" b="1" dirty="0">
                  <a:latin typeface="Arial"/>
                  <a:cs typeface="Arial"/>
                </a:rPr>
                <a:t> hory, </a:t>
              </a:r>
              <a:r>
                <a:rPr lang="pl-PL" sz="700" b="1" dirty="0" err="1">
                  <a:latin typeface="Arial"/>
                  <a:cs typeface="Arial"/>
                </a:rPr>
                <a:t>České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středohoří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půldenní, celodenní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rozdělení účastníků do skupin po 7–10 osobách</a:t>
              </a: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</a:t>
              </a:r>
              <a:endParaRPr lang="cs-CZ" sz="700" b="1" dirty="0" err="1">
                <a:latin typeface="Arial"/>
                <a:cs typeface="Arial"/>
              </a:endParaRP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5100443" cy="22974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www.hotrock.cz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,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www.active-point.cz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,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www.eventtime.cz</a:t>
              </a:r>
              <a:endParaRPr lang="en-US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Na </a:t>
            </a:r>
            <a:r>
              <a:rPr lang="pl-PL" dirty="0" err="1">
                <a:latin typeface="Arial"/>
                <a:cs typeface="Arial"/>
              </a:rPr>
              <a:t>koloběžkách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přírodou</a:t>
            </a:r>
            <a:r>
              <a:rPr lang="pl-PL" dirty="0">
                <a:latin typeface="Arial"/>
                <a:cs typeface="Arial"/>
              </a:rPr>
              <a:t> i </a:t>
            </a:r>
            <a:r>
              <a:rPr lang="pl-PL" dirty="0" err="1">
                <a:latin typeface="Arial"/>
                <a:cs typeface="Arial"/>
              </a:rPr>
              <a:t>městem</a:t>
            </a:r>
            <a:endParaRPr lang="en-US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Odpočívejte, kochejte se přírodou, historií měst, smějte se s kolegy a protáhněte tělo. To jsou důvody, proč jsou skupinové jízdy na koloběžkách tak oblíbené. </a:t>
            </a:r>
          </a:p>
          <a:p>
            <a:pPr algn="just"/>
            <a:endParaRPr lang="cs-CZ" sz="900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Vyzkoušíte-li „koloběh“, možná Vás překvapí, jak pohodlný může být.  Stihnete toho víc, než pěšky a pocítíte větší svobodu a radost z pohybu než při jízdě na kole. 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Můžete si vybrat z několik variant tras od 10 do 35 kilometrů a také si užít jeden z nejdelších sjezdů v Čechách s klesáním až 800 m. Každý výlet lze doplnit o návštěvy sakrálních památek, historických objektů, vyhlídek, skalních útvarů, malých muzeí včetně zastávek, které potěší Vaše chuťové pohárky.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dirty="0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32825" y="2739286"/>
            <a:ext cx="5132742" cy="1395391"/>
            <a:chOff x="611560" y="2739282"/>
            <a:chExt cx="5132742" cy="1395391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8D1C6E54-2443-67FD-F0B3-0031C02F77FB}"/>
                </a:ext>
              </a:extLst>
            </p:cNvPr>
            <p:cNvGrpSpPr/>
            <p:nvPr/>
          </p:nvGrpSpPr>
          <p:grpSpPr>
            <a:xfrm>
              <a:off x="611560" y="2739282"/>
              <a:ext cx="5058524" cy="1395391"/>
              <a:chOff x="530015" y="2519706"/>
              <a:chExt cx="5909277" cy="1593343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7D908427-40BE-AB5C-FC8F-FBA1AF2F7203}"/>
                  </a:ext>
                </a:extLst>
              </p:cNvPr>
              <p:cNvGrpSpPr/>
              <p:nvPr/>
            </p:nvGrpSpPr>
            <p:grpSpPr>
              <a:xfrm>
                <a:off x="530015" y="2519706"/>
                <a:ext cx="5909277" cy="268277"/>
                <a:chOff x="530015" y="2519706"/>
                <a:chExt cx="5909277" cy="268277"/>
              </a:xfrm>
            </p:grpSpPr>
            <p:sp>
              <p:nvSpPr>
                <p:cNvPr id="43" name="Zástupný symbol pro text 3">
                  <a:extLst>
                    <a:ext uri="{FF2B5EF4-FFF2-40B4-BE49-F238E27FC236}">
                      <a16:creationId xmlns:a16="http://schemas.microsoft.com/office/drawing/2014/main" id="{367EB7F1-6143-21B7-87E7-DB6D3B9DFD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2540566"/>
                  <a:ext cx="5672126" cy="22843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od jara do podzimu</a:t>
                  </a:r>
                  <a:endParaRPr lang="cs-CZ" sz="700" b="1" dirty="0"/>
                </a:p>
              </p:txBody>
            </p:sp>
            <p:pic>
              <p:nvPicPr>
                <p:cNvPr id="44" name="Grafický objekt 43" descr="Denní kalendář obrys">
                  <a:extLst>
                    <a:ext uri="{FF2B5EF4-FFF2-40B4-BE49-F238E27FC236}">
                      <a16:creationId xmlns:a16="http://schemas.microsoft.com/office/drawing/2014/main" id="{5EF932AC-0D6F-F118-7264-BB0B95732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5" y="2519706"/>
                  <a:ext cx="268278" cy="268277"/>
                </a:xfrm>
                <a:prstGeom prst="rect">
                  <a:avLst/>
                </a:prstGeom>
              </p:spPr>
            </p:pic>
          </p:grpSp>
          <p:pic>
            <p:nvPicPr>
              <p:cNvPr id="17" name="Grafický objekt 16" descr="Řeč obrys">
                <a:extLst>
                  <a:ext uri="{FF2B5EF4-FFF2-40B4-BE49-F238E27FC236}">
                    <a16:creationId xmlns:a16="http://schemas.microsoft.com/office/drawing/2014/main" id="{ABF35EE2-2CAD-C3AD-B996-BE2FE0C13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0015" y="3583013"/>
                <a:ext cx="268278" cy="268277"/>
              </a:xfrm>
              <a:prstGeom prst="rect">
                <a:avLst/>
              </a:prstGeom>
            </p:spPr>
          </p:pic>
          <p:pic>
            <p:nvPicPr>
              <p:cNvPr id="18" name="Grafický objekt 17" descr="Mapa s označeným bodem obrys">
                <a:extLst>
                  <a:ext uri="{FF2B5EF4-FFF2-40B4-BE49-F238E27FC236}">
                    <a16:creationId xmlns:a16="http://schemas.microsoft.com/office/drawing/2014/main" id="{FF72585A-0B53-C49E-D343-87EFC2F27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0015" y="2794064"/>
                <a:ext cx="268278" cy="268276"/>
              </a:xfrm>
              <a:prstGeom prst="rect">
                <a:avLst/>
              </a:prstGeom>
            </p:spPr>
          </p:pic>
          <p:pic>
            <p:nvPicPr>
              <p:cNvPr id="20" name="Grafický objekt 19" descr="Uživatelé obrys">
                <a:extLst>
                  <a:ext uri="{FF2B5EF4-FFF2-40B4-BE49-F238E27FC236}">
                    <a16:creationId xmlns:a16="http://schemas.microsoft.com/office/drawing/2014/main" id="{E57548A1-3BC6-CDB9-DF9F-2C8CEE7C4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015" y="3328644"/>
                <a:ext cx="268278" cy="268278"/>
              </a:xfrm>
              <a:prstGeom prst="rect">
                <a:avLst/>
              </a:prstGeom>
            </p:spPr>
          </p:pic>
          <p:pic>
            <p:nvPicPr>
              <p:cNvPr id="22" name="Grafický objekt 21" descr="Hodiny obrys">
                <a:extLst>
                  <a:ext uri="{FF2B5EF4-FFF2-40B4-BE49-F238E27FC236}">
                    <a16:creationId xmlns:a16="http://schemas.microsoft.com/office/drawing/2014/main" id="{2C878F53-82E1-91D6-05D5-25AE896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0015" y="3073693"/>
                <a:ext cx="268278" cy="268276"/>
              </a:xfrm>
              <a:prstGeom prst="rect">
                <a:avLst/>
              </a:prstGeom>
            </p:spPr>
          </p:pic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E89F69B5-76B1-880B-6907-08A261E9284D}"/>
                  </a:ext>
                </a:extLst>
              </p:cNvPr>
              <p:cNvGrpSpPr/>
              <p:nvPr/>
            </p:nvGrpSpPr>
            <p:grpSpPr>
              <a:xfrm>
                <a:off x="530017" y="3844771"/>
                <a:ext cx="4292764" cy="268278"/>
                <a:chOff x="530017" y="3844771"/>
                <a:chExt cx="4292764" cy="268278"/>
              </a:xfrm>
            </p:grpSpPr>
            <p:sp>
              <p:nvSpPr>
                <p:cNvPr id="30" name="Zástupný symbol pro text 3">
                  <a:extLst>
                    <a:ext uri="{FF2B5EF4-FFF2-40B4-BE49-F238E27FC236}">
                      <a16:creationId xmlns:a16="http://schemas.microsoft.com/office/drawing/2014/main" id="{DC5DEA58-A154-71A5-A794-8694A5D1450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166" y="3847597"/>
                  <a:ext cx="4055615" cy="24248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cs-CZ" sz="700" b="1"/>
                </a:p>
              </p:txBody>
            </p:sp>
            <p:pic>
              <p:nvPicPr>
                <p:cNvPr id="33" name="Grafický objekt 32" descr="Internet obrys">
                  <a:extLst>
                    <a:ext uri="{FF2B5EF4-FFF2-40B4-BE49-F238E27FC236}">
                      <a16:creationId xmlns:a16="http://schemas.microsoft.com/office/drawing/2014/main" id="{BF813245-9F87-6C97-8068-4B9EA2AA8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0017" y="3844771"/>
                  <a:ext cx="268277" cy="268278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Zástupný symbol pro text 3">
              <a:extLst>
                <a:ext uri="{FF2B5EF4-FFF2-40B4-BE49-F238E27FC236}">
                  <a16:creationId xmlns:a16="http://schemas.microsoft.com/office/drawing/2014/main" id="{C47FC1D2-5487-A689-F9CF-76DF61EC1327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299370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 err="1">
                  <a:latin typeface="Arial"/>
                  <a:cs typeface="Arial"/>
                </a:rPr>
                <a:t>Českosaské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Švýcarsko</a:t>
              </a:r>
              <a:r>
                <a:rPr lang="pl-PL" sz="700" b="1" dirty="0">
                  <a:latin typeface="Arial"/>
                  <a:cs typeface="Arial"/>
                </a:rPr>
                <a:t>, </a:t>
              </a:r>
              <a:r>
                <a:rPr lang="pl-PL" sz="700" b="1" dirty="0" err="1">
                  <a:latin typeface="Arial"/>
                  <a:cs typeface="Arial"/>
                </a:rPr>
                <a:t>východní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část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Krušných</a:t>
              </a:r>
              <a:r>
                <a:rPr lang="pl-PL" sz="700" b="1" dirty="0">
                  <a:latin typeface="Arial"/>
                  <a:cs typeface="Arial"/>
                </a:rPr>
                <a:t> hor, </a:t>
              </a:r>
              <a:r>
                <a:rPr lang="pl-PL" sz="700" b="1" dirty="0" err="1">
                  <a:latin typeface="Arial"/>
                  <a:cs typeface="Arial"/>
                </a:rPr>
                <a:t>Labská</a:t>
              </a:r>
              <a:r>
                <a:rPr lang="pl-PL" sz="700" b="1" dirty="0">
                  <a:latin typeface="Arial"/>
                  <a:cs typeface="Arial"/>
                </a:rPr>
                <a:t> </a:t>
              </a:r>
              <a:r>
                <a:rPr lang="pl-PL" sz="700" b="1" dirty="0" err="1">
                  <a:latin typeface="Arial"/>
                  <a:cs typeface="Arial"/>
                </a:rPr>
                <a:t>stezka</a:t>
              </a:r>
              <a:endParaRPr lang="pl-PL" sz="700" b="1" dirty="0" err="1"/>
            </a:p>
          </p:txBody>
        </p:sp>
        <p:sp>
          <p:nvSpPr>
            <p:cNvPr id="12" name="Zástupný symbol pro text 3">
              <a:extLst>
                <a:ext uri="{FF2B5EF4-FFF2-40B4-BE49-F238E27FC236}">
                  <a16:creationId xmlns:a16="http://schemas.microsoft.com/office/drawing/2014/main" id="{C771D1CA-8BF2-7A41-1433-7EC6724B155D}"/>
                </a:ext>
              </a:extLst>
            </p:cNvPr>
            <p:cNvSpPr txBox="1">
              <a:spLocks/>
            </p:cNvSpPr>
            <p:nvPr/>
          </p:nvSpPr>
          <p:spPr>
            <a:xfrm>
              <a:off x="814569" y="3233978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půldenní až celodenní</a:t>
              </a:r>
            </a:p>
          </p:txBody>
        </p:sp>
        <p:sp>
          <p:nvSpPr>
            <p:cNvPr id="13" name="Zástupný symbol pro text 3">
              <a:extLst>
                <a:ext uri="{FF2B5EF4-FFF2-40B4-BE49-F238E27FC236}">
                  <a16:creationId xmlns:a16="http://schemas.microsoft.com/office/drawing/2014/main" id="{7DEDD954-5369-351A-157F-DC5835242532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458821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do 40 osob</a:t>
              </a:r>
              <a:endParaRPr lang="en-US" dirty="0" err="1">
                <a:latin typeface="Arial"/>
                <a:cs typeface="Arial"/>
              </a:endParaRPr>
            </a:p>
          </p:txBody>
        </p:sp>
        <p:sp>
          <p:nvSpPr>
            <p:cNvPr id="14" name="Zástupný symbol pro text 3">
              <a:extLst>
                <a:ext uri="{FF2B5EF4-FFF2-40B4-BE49-F238E27FC236}">
                  <a16:creationId xmlns:a16="http://schemas.microsoft.com/office/drawing/2014/main" id="{606F0A89-6EAC-8FA7-434D-1D9DC476E404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679256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latin typeface="Arial"/>
                  <a:cs typeface="Arial"/>
                </a:rPr>
                <a:t>čeština, angličtina, němčina</a:t>
              </a:r>
            </a:p>
          </p:txBody>
        </p: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929735" cy="22619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www.kliny.cz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,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www.active-point.cz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</a:rPr>
                <a:t>, </a:t>
              </a:r>
              <a:r>
                <a:rPr lang="pl-PL" sz="700" b="1" dirty="0">
                  <a:solidFill>
                    <a:srgbClr val="003C78"/>
                  </a:solidFill>
                  <a:latin typeface="Arial"/>
                  <a:cs typeface="Arial"/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www.eventtime.cz</a:t>
              </a:r>
              <a:endParaRPr lang="en-US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713952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eb9e26a58b2f201d6eb64b7d74ec851f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a23e5e56d6201ac60617075d0c092645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78E42D-3EC5-421C-B6C7-9665F00ED5A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a2d4317-fb4d-4db0-a5c7-47ce91d9e985"/>
    <ds:schemaRef ds:uri="http://purl.org/dc/terms/"/>
    <ds:schemaRef ds:uri="http://schemas.microsoft.com/office/2006/metadata/properties"/>
    <ds:schemaRef ds:uri="84ef3b81-2e7b-492d-a2f5-5ab6809012f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6834D2-E70F-401B-B68E-3A213E1B3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6132</TotalTime>
  <Words>979</Words>
  <Application>Microsoft Office PowerPoint</Application>
  <PresentationFormat>Předvádění na obrazovce (16:9)</PresentationFormat>
  <Paragraphs>73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Treasure Hunt</vt:lpstr>
      <vt:lpstr>Vodní živel a váš teamspirit</vt:lpstr>
      <vt:lpstr>Gastro teambuilding</vt:lpstr>
      <vt:lpstr>Zdolejte svůj Everest</vt:lpstr>
      <vt:lpstr>Na koloběžkách přírodou i městem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Teambuildingové aktivity</dc:title>
  <dc:creator>Papoušková Monika</dc:creator>
  <cp:lastModifiedBy>Kubíčková Radana</cp:lastModifiedBy>
  <cp:revision>22</cp:revision>
  <dcterms:created xsi:type="dcterms:W3CDTF">2023-01-11T08:50:04Z</dcterms:created>
  <dcterms:modified xsi:type="dcterms:W3CDTF">2024-05-03T10:35:57Z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