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86" r:id="rId6"/>
    <p:sldId id="615" r:id="rId7"/>
    <p:sldId id="616" r:id="rId8"/>
    <p:sldId id="617" r:id="rId9"/>
    <p:sldId id="618" r:id="rId10"/>
    <p:sldId id="261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EAAF40-A4D5-71DD-9F0D-9009752BB91E}" name="Papoušková Monika" initials="PM" userId="S::papouskova@czechtourism.cz::45561c12-14e6-487f-be6b-b0c8449106b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8"/>
    <a:srgbClr val="4D4D4D"/>
    <a:srgbClr val="E6001E"/>
    <a:srgbClr val="178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FDCDD8-46E5-4CF7-85EC-04ACD1E06567}" v="19" dt="2024-04-29T11:37:01.4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56" autoAdjust="0"/>
    <p:restoredTop sz="94249" autoAdjust="0"/>
  </p:normalViewPr>
  <p:slideViewPr>
    <p:cSldViewPr snapToGrid="0">
      <p:cViewPr varScale="1">
        <p:scale>
          <a:sx n="107" d="100"/>
          <a:sy n="107" d="100"/>
        </p:scale>
        <p:origin x="739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35A61-53F2-4724-AC3A-C0BA71D3B56A}" type="datetimeFigureOut">
              <a:rPr lang="cs-CZ" smtClean="0"/>
              <a:t>03.05.2024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36574-84F8-40CA-8302-C2E5582BA4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222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84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108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3602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5572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F36574-84F8-40CA-8302-C2E5582BA47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1690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05778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Úvodní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364700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podnadpis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9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0" name="Zástupný symbol pro obsah 2"/>
          <p:cNvSpPr>
            <a:spLocks noGrp="1"/>
          </p:cNvSpPr>
          <p:nvPr>
            <p:ph idx="17"/>
          </p:nvPr>
        </p:nvSpPr>
        <p:spPr>
          <a:xfrm>
            <a:off x="6702219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9"/>
          </p:nvPr>
        </p:nvSpPr>
        <p:spPr>
          <a:xfrm>
            <a:off x="2505674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4592081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6" name="Zástupný symbol pro obsah 2"/>
          <p:cNvSpPr>
            <a:spLocks noGrp="1"/>
          </p:cNvSpPr>
          <p:nvPr>
            <p:ph idx="23"/>
          </p:nvPr>
        </p:nvSpPr>
        <p:spPr>
          <a:xfrm>
            <a:off x="2505674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3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3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520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Volný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7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1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275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7" name="Přímá spojnice 6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9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79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53752" y="465517"/>
            <a:ext cx="4118248" cy="42505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cs-CZ" err="1"/>
              <a:t>Slide</a:t>
            </a:r>
            <a:r>
              <a:rPr lang="cs-CZ"/>
              <a:t> s obrázkem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572000" y="459581"/>
            <a:ext cx="4114800" cy="3786355"/>
          </a:xfrm>
        </p:spPr>
        <p:txBody>
          <a:bodyPr>
            <a:normAutofit/>
          </a:bodyPr>
          <a:lstStyle>
            <a:lvl1pPr marL="0" indent="0">
              <a:buNone/>
              <a:defRPr sz="16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3" y="897564"/>
            <a:ext cx="4109227" cy="2646294"/>
          </a:xfrm>
        </p:spPr>
        <p:txBody>
          <a:bodyPr/>
          <a:lstStyle>
            <a:lvl1pPr marL="0" indent="0">
              <a:buNone/>
              <a:defRPr sz="1400" b="0">
                <a:solidFill>
                  <a:srgbClr val="4D4D4D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719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395536" y="2841782"/>
            <a:ext cx="7988424" cy="54188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cs-CZ"/>
              <a:t>Děkuji za pozornost!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5536" y="3400704"/>
            <a:ext cx="7992888" cy="359178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rgbClr val="E6001E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Autor prezentace</a:t>
            </a:r>
          </a:p>
        </p:txBody>
      </p:sp>
      <p:pic>
        <p:nvPicPr>
          <p:cNvPr id="5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0444"/>
            <a:ext cx="1561024" cy="24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14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cs-CZ"/>
              <a:t>Obsahový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002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95536" y="3305176"/>
            <a:ext cx="8352928" cy="1021556"/>
          </a:xfrm>
        </p:spPr>
        <p:txBody>
          <a:bodyPr anchor="t">
            <a:normAutofit/>
          </a:bodyPr>
          <a:lstStyle>
            <a:lvl1pPr algn="l">
              <a:defRPr sz="3500" b="1" cap="none"/>
            </a:lvl1pPr>
          </a:lstStyle>
          <a:p>
            <a:r>
              <a:rPr lang="cs-CZ"/>
              <a:t>Předělový </a:t>
            </a:r>
            <a:r>
              <a:rPr lang="cs-CZ" err="1"/>
              <a:t>slide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2180035"/>
            <a:ext cx="8352928" cy="1125140"/>
          </a:xfrm>
        </p:spPr>
        <p:txBody>
          <a:bodyPr anchor="b"/>
          <a:lstStyle>
            <a:lvl1pPr marL="0" indent="0">
              <a:buNone/>
              <a:defRPr sz="2000" b="0">
                <a:solidFill>
                  <a:srgbClr val="E6001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11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282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65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12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91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7"/>
            <a:ext cx="4176000" cy="405044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47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obsah 2"/>
          <p:cNvSpPr>
            <a:spLocks noGrp="1"/>
          </p:cNvSpPr>
          <p:nvPr>
            <p:ph idx="10"/>
          </p:nvPr>
        </p:nvSpPr>
        <p:spPr>
          <a:xfrm>
            <a:off x="395536" y="2247714"/>
            <a:ext cx="8352928" cy="2025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14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964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obsah 2"/>
          <p:cNvSpPr>
            <a:spLocks noGrp="1"/>
          </p:cNvSpPr>
          <p:nvPr>
            <p:ph idx="10"/>
          </p:nvPr>
        </p:nvSpPr>
        <p:spPr>
          <a:xfrm>
            <a:off x="4572000" y="1954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1"/>
          </p:nvPr>
        </p:nvSpPr>
        <p:spPr>
          <a:xfrm>
            <a:off x="396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5" name="Zástupný symbol pro obsah 2"/>
          <p:cNvSpPr>
            <a:spLocks noGrp="1"/>
          </p:cNvSpPr>
          <p:nvPr>
            <p:ph idx="12"/>
          </p:nvPr>
        </p:nvSpPr>
        <p:spPr>
          <a:xfrm>
            <a:off x="4572000" y="154563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obsah 2"/>
          <p:cNvSpPr>
            <a:spLocks noGrp="1"/>
          </p:cNvSpPr>
          <p:nvPr>
            <p:ph idx="13"/>
          </p:nvPr>
        </p:nvSpPr>
        <p:spPr>
          <a:xfrm>
            <a:off x="396000" y="2895786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7" name="Zástupný symbol pro obsah 2"/>
          <p:cNvSpPr>
            <a:spLocks noGrp="1"/>
          </p:cNvSpPr>
          <p:nvPr>
            <p:ph idx="14"/>
          </p:nvPr>
        </p:nvSpPr>
        <p:spPr>
          <a:xfrm>
            <a:off x="4572464" y="2895785"/>
            <a:ext cx="4176000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8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97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54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9" name="Zástupný symbol pro číslo snímku 5"/>
          <p:cNvSpPr txBox="1">
            <a:spLocks/>
          </p:cNvSpPr>
          <p:nvPr userDrawn="1"/>
        </p:nvSpPr>
        <p:spPr>
          <a:xfrm>
            <a:off x="8316416" y="4674171"/>
            <a:ext cx="37038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A4CAFFA-4822-4E60-9E16-293B2BB2157F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8316416" y="4677984"/>
            <a:ext cx="0" cy="270030"/>
          </a:xfrm>
          <a:prstGeom prst="line">
            <a:avLst/>
          </a:prstGeom>
          <a:ln>
            <a:solidFill>
              <a:srgbClr val="003C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symbol pro obsah 2"/>
          <p:cNvSpPr>
            <a:spLocks noGrp="1"/>
          </p:cNvSpPr>
          <p:nvPr>
            <p:ph idx="15"/>
          </p:nvPr>
        </p:nvSpPr>
        <p:spPr>
          <a:xfrm>
            <a:off x="2505674" y="1954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9" name="Zástupný symbol pro obsah 2"/>
          <p:cNvSpPr>
            <a:spLocks noGrp="1"/>
          </p:cNvSpPr>
          <p:nvPr>
            <p:ph idx="16"/>
          </p:nvPr>
        </p:nvSpPr>
        <p:spPr>
          <a:xfrm>
            <a:off x="4592081" y="195487"/>
            <a:ext cx="4228391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1" name="Zástupný symbol pro obsah 2"/>
          <p:cNvSpPr>
            <a:spLocks noGrp="1"/>
          </p:cNvSpPr>
          <p:nvPr>
            <p:ph idx="18"/>
          </p:nvPr>
        </p:nvSpPr>
        <p:spPr>
          <a:xfrm>
            <a:off x="395536" y="154563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0"/>
          </p:nvPr>
        </p:nvSpPr>
        <p:spPr>
          <a:xfrm>
            <a:off x="2483769" y="1545637"/>
            <a:ext cx="4196545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4" name="Zástupný symbol pro obsah 2"/>
          <p:cNvSpPr>
            <a:spLocks noGrp="1"/>
          </p:cNvSpPr>
          <p:nvPr>
            <p:ph idx="21"/>
          </p:nvPr>
        </p:nvSpPr>
        <p:spPr>
          <a:xfrm>
            <a:off x="6702219" y="154563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5" name="Zástupný symbol pro obsah 2"/>
          <p:cNvSpPr>
            <a:spLocks noGrp="1"/>
          </p:cNvSpPr>
          <p:nvPr>
            <p:ph idx="22"/>
          </p:nvPr>
        </p:nvSpPr>
        <p:spPr>
          <a:xfrm>
            <a:off x="395536" y="2895787"/>
            <a:ext cx="4176464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7" name="Zástupný symbol pro obsah 2"/>
          <p:cNvSpPr>
            <a:spLocks noGrp="1"/>
          </p:cNvSpPr>
          <p:nvPr>
            <p:ph idx="24"/>
          </p:nvPr>
        </p:nvSpPr>
        <p:spPr>
          <a:xfrm>
            <a:off x="4592081" y="2895787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28" name="Zástupný symbol pro obsah 2"/>
          <p:cNvSpPr>
            <a:spLocks noGrp="1"/>
          </p:cNvSpPr>
          <p:nvPr>
            <p:ph idx="25"/>
          </p:nvPr>
        </p:nvSpPr>
        <p:spPr>
          <a:xfrm>
            <a:off x="6702219" y="2895786"/>
            <a:ext cx="2088232" cy="13500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16" name="Zástupný symbol pro datum 3"/>
          <p:cNvSpPr txBox="1">
            <a:spLocks/>
          </p:cNvSpPr>
          <p:nvPr userDrawn="1"/>
        </p:nvSpPr>
        <p:spPr>
          <a:xfrm>
            <a:off x="5940152" y="4674171"/>
            <a:ext cx="237626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r" defTabSz="914400" rtl="0" eaLnBrk="1" latinLnBrk="0" hangingPunct="1">
              <a:defRPr sz="1200" kern="1200">
                <a:solidFill>
                  <a:srgbClr val="003C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50C0D7-4CBF-4618-9C46-BA22BAAD648B}" type="datetimeFigureOut">
              <a:rPr lang="cs-CZ" smtClean="0"/>
              <a:pPr/>
              <a:t>03.05.2024</a:t>
            </a:fld>
            <a:endParaRPr lang="cs-CZ"/>
          </a:p>
        </p:txBody>
      </p:sp>
      <p:pic>
        <p:nvPicPr>
          <p:cNvPr id="20" name="Picture 2" descr="T:\Czech Tourism\_loga\Czechtourism\Sablona\CzT 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18734"/>
            <a:ext cx="1128976" cy="17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59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95536" y="205978"/>
            <a:ext cx="8352928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5536" y="1200152"/>
            <a:ext cx="8352928" cy="326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cxnSp>
        <p:nvCxnSpPr>
          <p:cNvPr id="8" name="Přímá spojnice 7"/>
          <p:cNvCxnSpPr/>
          <p:nvPr/>
        </p:nvCxnSpPr>
        <p:spPr>
          <a:xfrm>
            <a:off x="467544" y="4461960"/>
            <a:ext cx="8208912" cy="0"/>
          </a:xfrm>
          <a:prstGeom prst="line">
            <a:avLst/>
          </a:prstGeom>
          <a:ln w="57150">
            <a:solidFill>
              <a:srgbClr val="E600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50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54" r:id="rId11"/>
    <p:sldLayoutId id="2147483655" r:id="rId12"/>
    <p:sldLayoutId id="2147483657" r:id="rId13"/>
    <p:sldLayoutId id="214748365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200" b="1" kern="1200">
          <a:solidFill>
            <a:srgbClr val="003C7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800" b="1" kern="1200">
          <a:solidFill>
            <a:srgbClr val="003C7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400" kern="1200">
          <a:solidFill>
            <a:srgbClr val="4D4D4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vurperlovavoda.cz/" TargetMode="External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otelostrov.com/" TargetMode="External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joinpurestay.com/" TargetMode="External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hyperlink" Target="https://www.clarioncongresshotelustinadlabem.com/cs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obilis.cz/o-nas" TargetMode="External"/><Relationship Id="rId3" Type="http://schemas.openxmlformats.org/officeDocument/2006/relationships/hyperlink" Target="https://www.czechtourism.cz/cs-CZ/Marketingove-aktivity/Czech-Convention-Bureau/Regional-partners/Bureaus/North-West-Bohemia-Convention-Bureau" TargetMode="External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echtourism.cz/cs-CZ/B2B/B2B/Czech-Convention-Burea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5" y="3073406"/>
            <a:ext cx="8076111" cy="541883"/>
          </a:xfrm>
        </p:spPr>
        <p:txBody>
          <a:bodyPr>
            <a:noAutofit/>
          </a:bodyPr>
          <a:lstStyle/>
          <a:p>
            <a:r>
              <a:rPr lang="cs-CZ" sz="2400" dirty="0"/>
              <a:t>Inspirativní měsíčník Czech </a:t>
            </a:r>
            <a:r>
              <a:rPr lang="cs-CZ" sz="2400" dirty="0" err="1"/>
              <a:t>Convention</a:t>
            </a:r>
            <a:r>
              <a:rPr lang="cs-CZ" sz="2400" dirty="0"/>
              <a:t> </a:t>
            </a:r>
            <a:r>
              <a:rPr lang="cs-CZ" sz="2400" dirty="0" err="1"/>
              <a:t>Bureau</a:t>
            </a:r>
            <a:endParaRPr lang="cs-CZ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32705" y="3559342"/>
            <a:ext cx="7992888" cy="35917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s-CZ" dirty="0">
                <a:latin typeface="Arial"/>
                <a:cs typeface="Arial"/>
              </a:rPr>
              <a:t>Udržitelné MICE projekty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983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Ústecký kraj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Arial"/>
                <a:cs typeface="Arial"/>
              </a:rPr>
              <a:t>Udržitelné MICE projekty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95173" y="411750"/>
            <a:ext cx="371999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715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 err="1">
                <a:latin typeface="Arial"/>
                <a:cs typeface="Arial"/>
              </a:rPr>
              <a:t>Dvůr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Perlová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voda</a:t>
            </a:r>
            <a:r>
              <a:rPr lang="pl-PL" dirty="0">
                <a:latin typeface="Arial"/>
                <a:cs typeface="Arial"/>
              </a:rPr>
              <a:t> 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4608" y="771550"/>
            <a:ext cx="5773576" cy="266686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Historický objekt zrenovovaný do moderní venkovské usedlosti nedaleko hradu </a:t>
            </a:r>
            <a:r>
              <a:rPr lang="cs-CZ" sz="1000" b="1" dirty="0" err="1">
                <a:latin typeface="Arial"/>
                <a:cs typeface="Arial"/>
              </a:rPr>
              <a:t>Házmburk</a:t>
            </a:r>
            <a:r>
              <a:rPr lang="cs-CZ" sz="1000" b="1" dirty="0">
                <a:latin typeface="Arial"/>
                <a:cs typeface="Arial"/>
              </a:rPr>
              <a:t> s pohodlným dojezdem z Prahy se pyšní nejen svou gastronomií, ale také přístupem k udržitelnosti. </a:t>
            </a:r>
            <a:endParaRPr lang="cs-CZ" sz="1000" b="1" dirty="0"/>
          </a:p>
          <a:p>
            <a:pPr algn="just"/>
            <a:endParaRPr lang="cs-CZ" sz="1100" b="1" dirty="0"/>
          </a:p>
          <a:p>
            <a:pPr algn="just"/>
            <a:r>
              <a:rPr lang="cs-CZ" sz="900" dirty="0">
                <a:solidFill>
                  <a:srgbClr val="333333"/>
                </a:solidFill>
                <a:latin typeface="Arial"/>
                <a:cs typeface="Arial"/>
              </a:rPr>
              <a:t>A co vše na "Perlovce" dělají?  </a:t>
            </a:r>
          </a:p>
          <a:p>
            <a:pPr algn="just"/>
            <a:r>
              <a:rPr lang="cs-CZ" sz="900" dirty="0">
                <a:solidFill>
                  <a:srgbClr val="333333"/>
                </a:solidFill>
                <a:latin typeface="Arial"/>
                <a:cs typeface="Arial"/>
              </a:rPr>
              <a:t>Mají vlastní kořenovou čističku použité vody z areálu i </a:t>
            </a:r>
            <a:r>
              <a:rPr lang="cs-CZ" sz="900" dirty="0" err="1">
                <a:solidFill>
                  <a:srgbClr val="333333"/>
                </a:solidFill>
                <a:latin typeface="Arial"/>
                <a:cs typeface="Arial"/>
              </a:rPr>
              <a:t>vermikompostery</a:t>
            </a:r>
            <a:r>
              <a:rPr lang="cs-CZ" sz="900" dirty="0">
                <a:solidFill>
                  <a:srgbClr val="333333"/>
                </a:solidFill>
                <a:latin typeface="Arial"/>
                <a:cs typeface="Arial"/>
              </a:rPr>
              <a:t>, kde s degradací, nejen kávové sedliny, pomáhají žížaly včetně </a:t>
            </a:r>
            <a:r>
              <a:rPr lang="cs-CZ" sz="900" dirty="0" err="1">
                <a:solidFill>
                  <a:srgbClr val="333333"/>
                </a:solidFill>
                <a:latin typeface="Arial"/>
                <a:cs typeface="Arial"/>
              </a:rPr>
              <a:t>vermikompostovacích</a:t>
            </a:r>
            <a:r>
              <a:rPr lang="cs-CZ" sz="900" dirty="0">
                <a:solidFill>
                  <a:srgbClr val="333333"/>
                </a:solidFill>
                <a:latin typeface="Arial"/>
                <a:cs typeface="Arial"/>
              </a:rPr>
              <a:t> toalet. </a:t>
            </a:r>
          </a:p>
          <a:p>
            <a:pPr algn="just"/>
            <a:r>
              <a:rPr lang="cs-CZ" sz="900" dirty="0">
                <a:solidFill>
                  <a:srgbClr val="333333"/>
                </a:solidFill>
                <a:latin typeface="Arial"/>
                <a:cs typeface="Arial"/>
              </a:rPr>
              <a:t>Na vlastní bylinkové a zeleninové zahradě si pěstují potřebné suroviny do kuchyně, snaží se o maximální bezezbytkové stravování. Servírují výhradně vlastní marmelády či ovocné šťávy a spolupracují s místními dodavateli masných a mléčných výrobků, s vinaři i včelaři.</a:t>
            </a:r>
          </a:p>
          <a:p>
            <a:pPr algn="just"/>
            <a:r>
              <a:rPr lang="cs-CZ" sz="900" dirty="0">
                <a:solidFill>
                  <a:srgbClr val="333333"/>
                </a:solidFill>
                <a:latin typeface="Arial"/>
                <a:cs typeface="Arial"/>
              </a:rPr>
              <a:t>Voda, která se využívá z jejich soukromého hlubokého vrtu, má vlastnosti kojenecké vody. Ze stejné vody tu vaří vlastní pivo Lanýž certifikované značkou Regionální produkt České středohoří. </a:t>
            </a:r>
          </a:p>
          <a:p>
            <a:pPr algn="just"/>
            <a:r>
              <a:rPr lang="cs-CZ" sz="900" dirty="0">
                <a:solidFill>
                  <a:srgbClr val="333333"/>
                </a:solidFill>
                <a:latin typeface="Arial"/>
                <a:cs typeface="Arial"/>
              </a:rPr>
              <a:t>Koupat se tu můžete v Biotopovém jezírku a v roce 2024 bude uvedena do provozu vlastní  fotovoltaická elektrárna.</a:t>
            </a:r>
          </a:p>
          <a:p>
            <a:pPr algn="just"/>
            <a:endParaRPr lang="cs-CZ" sz="900" dirty="0"/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6" name="Zástupný symbol obrázku 6">
            <a:extLst>
              <a:ext uri="{FF2B5EF4-FFF2-40B4-BE49-F238E27FC236}">
                <a16:creationId xmlns:a16="http://schemas.microsoft.com/office/drawing/2014/main" id="{4C67927E-7E79-60B3-42CE-62855D6D9D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AC59B43B-133C-02C2-B0B8-6CD29D79BB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255EBBCF-EA3E-ACCE-265A-A4B7915BC0A1}"/>
              </a:ext>
            </a:extLst>
          </p:cNvPr>
          <p:cNvGrpSpPr/>
          <p:nvPr/>
        </p:nvGrpSpPr>
        <p:grpSpPr>
          <a:xfrm>
            <a:off x="611562" y="3899725"/>
            <a:ext cx="5058520" cy="234948"/>
            <a:chOff x="611562" y="3899725"/>
            <a:chExt cx="5058520" cy="234948"/>
          </a:xfrm>
        </p:grpSpPr>
        <p:grpSp>
          <p:nvGrpSpPr>
            <p:cNvPr id="24" name="Skupina 23">
              <a:extLst>
                <a:ext uri="{FF2B5EF4-FFF2-40B4-BE49-F238E27FC236}">
                  <a16:creationId xmlns:a16="http://schemas.microsoft.com/office/drawing/2014/main" id="{E89F69B5-76B1-880B-6907-08A261E9284D}"/>
                </a:ext>
              </a:extLst>
            </p:cNvPr>
            <p:cNvGrpSpPr/>
            <p:nvPr/>
          </p:nvGrpSpPr>
          <p:grpSpPr>
            <a:xfrm>
              <a:off x="611562" y="3899725"/>
              <a:ext cx="3674739" cy="234948"/>
              <a:chOff x="530017" y="3844771"/>
              <a:chExt cx="4292764" cy="268278"/>
            </a:xfrm>
          </p:grpSpPr>
          <p:sp>
            <p:nvSpPr>
              <p:cNvPr id="30" name="Zástupný symbol pro text 3">
                <a:extLst>
                  <a:ext uri="{FF2B5EF4-FFF2-40B4-BE49-F238E27FC236}">
                    <a16:creationId xmlns:a16="http://schemas.microsoft.com/office/drawing/2014/main" id="{DC5DEA58-A154-71A5-A794-8694A5D145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7166" y="3847597"/>
                <a:ext cx="4055615" cy="2424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cs-CZ" sz="700" b="1"/>
              </a:p>
            </p:txBody>
          </p:sp>
          <p:pic>
            <p:nvPicPr>
              <p:cNvPr id="33" name="Grafický objekt 32" descr="Internet obrys">
                <a:extLst>
                  <a:ext uri="{FF2B5EF4-FFF2-40B4-BE49-F238E27FC236}">
                    <a16:creationId xmlns:a16="http://schemas.microsoft.com/office/drawing/2014/main" id="{BF813245-9F87-6C97-8068-4B9EA2AA8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0017" y="3844771"/>
                <a:ext cx="268277" cy="268278"/>
              </a:xfrm>
              <a:prstGeom prst="rect">
                <a:avLst/>
              </a:prstGeom>
            </p:spPr>
          </p:pic>
        </p:grpSp>
        <p:sp>
          <p:nvSpPr>
            <p:cNvPr id="15" name="Zástupný symbol pro text 3">
              <a:extLst>
                <a:ext uri="{FF2B5EF4-FFF2-40B4-BE49-F238E27FC236}">
                  <a16:creationId xmlns:a16="http://schemas.microsoft.com/office/drawing/2014/main" id="{9666D3F3-303F-D924-0251-AC962B77496D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pl-PL" sz="700" b="1" dirty="0">
                  <a:solidFill>
                    <a:srgbClr val="003C78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www.dvurperlovavoda.cz</a:t>
              </a:r>
              <a:endParaRPr lang="en-US" b="1" dirty="0">
                <a:solidFill>
                  <a:srgbClr val="003C7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206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/>
                <a:cs typeface="Arial"/>
              </a:rPr>
              <a:t>Ostrov – hotel uprostřed skal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38280" y="771550"/>
            <a:ext cx="5789904" cy="21035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Hotel Ostrov ctí své moto "Vypněte" a to doslova. V tomto hotelu uprostřed pískovcových skal u skalního města Tisá zažijete opravdový </a:t>
            </a:r>
            <a:r>
              <a:rPr lang="cs-CZ" sz="1000" b="1" dirty="0" err="1">
                <a:latin typeface="Arial"/>
                <a:cs typeface="Arial"/>
              </a:rPr>
              <a:t>relax</a:t>
            </a:r>
            <a:r>
              <a:rPr lang="cs-CZ" sz="1000" b="1" dirty="0">
                <a:latin typeface="Arial"/>
                <a:cs typeface="Arial"/>
              </a:rPr>
              <a:t>. Zejména od telefonování. Signál tu prostě nemají. Vše vám vynahradí příroda, wellness a vynikající gastronomie.</a:t>
            </a:r>
            <a:endParaRPr lang="cs-CZ" sz="1000" b="1" dirty="0"/>
          </a:p>
          <a:p>
            <a:pPr algn="just"/>
            <a:endParaRPr lang="cs-CZ" sz="1000" b="1" dirty="0"/>
          </a:p>
          <a:p>
            <a:pPr algn="just"/>
            <a:r>
              <a:rPr lang="cs-CZ" sz="900" dirty="0">
                <a:solidFill>
                  <a:srgbClr val="333333"/>
                </a:solidFill>
                <a:latin typeface="Arial"/>
                <a:cs typeface="Arial"/>
              </a:rPr>
              <a:t>Vodu do luxusního wellness ohřívají tepelným čerpadlem, které současně slouží i pro vytápění objektu. Vlastní svoji čističku odpadních vod. Areál se nachází v Chráněné krajinné oblasti Labské pískovce.</a:t>
            </a:r>
          </a:p>
          <a:p>
            <a:pPr algn="just"/>
            <a:r>
              <a:rPr lang="cs-CZ" sz="900" dirty="0">
                <a:solidFill>
                  <a:srgbClr val="333333"/>
                </a:solidFill>
                <a:latin typeface="Arial"/>
                <a:cs typeface="Arial"/>
              </a:rPr>
              <a:t>Vyznavači elektrokol si tu mohou bez problému nabít u tří nabíjecích stanic. V kuchyni se snaží o </a:t>
            </a:r>
            <a:r>
              <a:rPr lang="cs-CZ" sz="900" dirty="0" err="1">
                <a:solidFill>
                  <a:srgbClr val="333333"/>
                </a:solidFill>
                <a:latin typeface="Arial"/>
                <a:cs typeface="Arial"/>
              </a:rPr>
              <a:t>zero-waste</a:t>
            </a:r>
            <a:r>
              <a:rPr lang="cs-CZ" sz="900" dirty="0">
                <a:solidFill>
                  <a:srgbClr val="333333"/>
                </a:solidFill>
                <a:latin typeface="Arial"/>
                <a:cs typeface="Arial"/>
              </a:rPr>
              <a:t> režim a při úklidu tu používají pouze chemii, která je šetrná k životnímu prostředí. I kvůli tomu, aby jim neničila bakterie v čističce</a:t>
            </a:r>
          </a:p>
          <a:p>
            <a:pPr algn="just"/>
            <a:r>
              <a:rPr lang="cs-CZ" sz="900" dirty="0">
                <a:solidFill>
                  <a:srgbClr val="333333"/>
                </a:solidFill>
                <a:latin typeface="Arial"/>
                <a:cs typeface="Arial"/>
              </a:rPr>
              <a:t>Hotel maximálně odboural jednorázové produkty, snad jen kromě hygienicky balených cukrů a bambusových rozložitelných brček. Ve wellness nebo při akcích si vše vychutnáte v omyvatelném plastovém nádobí.</a:t>
            </a:r>
          </a:p>
          <a:p>
            <a:pPr algn="just"/>
            <a:endParaRPr lang="cs-CZ" sz="900" dirty="0">
              <a:solidFill>
                <a:srgbClr val="333333"/>
              </a:solidFill>
              <a:latin typeface="Arial"/>
              <a:cs typeface="Arial"/>
            </a:endParaRP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6" name="Zástupný symbol obrázku 6">
            <a:extLst>
              <a:ext uri="{FF2B5EF4-FFF2-40B4-BE49-F238E27FC236}">
                <a16:creationId xmlns:a16="http://schemas.microsoft.com/office/drawing/2014/main" id="{4C67927E-7E79-60B3-42CE-62855D6D9D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AC59B43B-133C-02C2-B0B8-6CD29D79BB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255EBBCF-EA3E-ACCE-265A-A4B7915BC0A1}"/>
              </a:ext>
            </a:extLst>
          </p:cNvPr>
          <p:cNvGrpSpPr/>
          <p:nvPr/>
        </p:nvGrpSpPr>
        <p:grpSpPr>
          <a:xfrm>
            <a:off x="611562" y="3899725"/>
            <a:ext cx="5058520" cy="234948"/>
            <a:chOff x="611562" y="3899725"/>
            <a:chExt cx="5058520" cy="234948"/>
          </a:xfrm>
        </p:grpSpPr>
        <p:grpSp>
          <p:nvGrpSpPr>
            <p:cNvPr id="24" name="Skupina 23">
              <a:extLst>
                <a:ext uri="{FF2B5EF4-FFF2-40B4-BE49-F238E27FC236}">
                  <a16:creationId xmlns:a16="http://schemas.microsoft.com/office/drawing/2014/main" id="{E89F69B5-76B1-880B-6907-08A261E9284D}"/>
                </a:ext>
              </a:extLst>
            </p:cNvPr>
            <p:cNvGrpSpPr/>
            <p:nvPr/>
          </p:nvGrpSpPr>
          <p:grpSpPr>
            <a:xfrm>
              <a:off x="611562" y="3899725"/>
              <a:ext cx="3674739" cy="234948"/>
              <a:chOff x="530017" y="3844771"/>
              <a:chExt cx="4292764" cy="268278"/>
            </a:xfrm>
          </p:grpSpPr>
          <p:sp>
            <p:nvSpPr>
              <p:cNvPr id="30" name="Zástupný symbol pro text 3">
                <a:extLst>
                  <a:ext uri="{FF2B5EF4-FFF2-40B4-BE49-F238E27FC236}">
                    <a16:creationId xmlns:a16="http://schemas.microsoft.com/office/drawing/2014/main" id="{DC5DEA58-A154-71A5-A794-8694A5D145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7166" y="3847597"/>
                <a:ext cx="4055615" cy="2424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cs-CZ" sz="700" b="1"/>
              </a:p>
            </p:txBody>
          </p:sp>
          <p:pic>
            <p:nvPicPr>
              <p:cNvPr id="33" name="Grafický objekt 32" descr="Internet obrys">
                <a:extLst>
                  <a:ext uri="{FF2B5EF4-FFF2-40B4-BE49-F238E27FC236}">
                    <a16:creationId xmlns:a16="http://schemas.microsoft.com/office/drawing/2014/main" id="{BF813245-9F87-6C97-8068-4B9EA2AA8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0017" y="3844771"/>
                <a:ext cx="268277" cy="268278"/>
              </a:xfrm>
              <a:prstGeom prst="rect">
                <a:avLst/>
              </a:prstGeom>
            </p:spPr>
          </p:pic>
        </p:grpSp>
        <p:sp>
          <p:nvSpPr>
            <p:cNvPr id="15" name="Zástupný symbol pro text 3">
              <a:extLst>
                <a:ext uri="{FF2B5EF4-FFF2-40B4-BE49-F238E27FC236}">
                  <a16:creationId xmlns:a16="http://schemas.microsoft.com/office/drawing/2014/main" id="{9666D3F3-303F-D924-0251-AC962B77496D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00" b="1" dirty="0">
                  <a:solidFill>
                    <a:srgbClr val="003C78"/>
                  </a:solidFill>
                  <a:latin typeface="Arial"/>
                  <a:cs typeface="Arial"/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www.hotelostrov.com</a:t>
              </a:r>
              <a:endParaRPr lang="en-US" sz="700" b="1" dirty="0">
                <a:solidFill>
                  <a:srgbClr val="003C78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394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 err="1">
                <a:latin typeface="Arial"/>
                <a:cs typeface="Arial"/>
              </a:rPr>
              <a:t>Clarion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Congress</a:t>
            </a:r>
            <a:r>
              <a:rPr lang="pl-PL" dirty="0">
                <a:latin typeface="Arial"/>
                <a:cs typeface="Arial"/>
              </a:rPr>
              <a:t> Hotel </a:t>
            </a:r>
            <a:r>
              <a:rPr lang="pl-PL" dirty="0" err="1">
                <a:latin typeface="Arial"/>
                <a:cs typeface="Arial"/>
              </a:rPr>
              <a:t>Ústí</a:t>
            </a:r>
            <a:r>
              <a:rPr lang="pl-PL" dirty="0">
                <a:latin typeface="Arial"/>
                <a:cs typeface="Arial"/>
              </a:rPr>
              <a:t> nad </a:t>
            </a:r>
            <a:r>
              <a:rPr lang="pl-PL" dirty="0" err="1">
                <a:latin typeface="Arial"/>
                <a:cs typeface="Arial"/>
              </a:rPr>
              <a:t>Labem</a:t>
            </a:r>
            <a:endParaRPr lang="cs-CZ" dirty="0" err="1">
              <a:latin typeface="Arial"/>
              <a:cs typeface="Arial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2772" y="771550"/>
            <a:ext cx="5765412" cy="1940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>
                <a:latin typeface="Arial"/>
                <a:cs typeface="Arial"/>
              </a:rPr>
              <a:t>Ústecký </a:t>
            </a:r>
            <a:r>
              <a:rPr lang="cs-CZ" sz="1000" b="1" dirty="0" err="1">
                <a:latin typeface="Arial"/>
                <a:cs typeface="Arial"/>
              </a:rPr>
              <a:t>Clarion</a:t>
            </a:r>
            <a:r>
              <a:rPr lang="cs-CZ" sz="1000" b="1" dirty="0">
                <a:latin typeface="Arial"/>
                <a:cs typeface="Arial"/>
              </a:rPr>
              <a:t> </a:t>
            </a:r>
            <a:r>
              <a:rPr lang="cs-CZ" sz="1000" b="1" dirty="0" err="1">
                <a:latin typeface="Arial"/>
                <a:cs typeface="Arial"/>
              </a:rPr>
              <a:t>Congress</a:t>
            </a:r>
            <a:r>
              <a:rPr lang="cs-CZ" sz="1000" b="1" dirty="0">
                <a:latin typeface="Arial"/>
                <a:cs typeface="Arial"/>
              </a:rPr>
              <a:t> Hotel patří do sítě CPI </a:t>
            </a:r>
            <a:r>
              <a:rPr lang="cs-CZ" sz="1000" b="1" dirty="0" err="1">
                <a:latin typeface="Arial"/>
                <a:cs typeface="Arial"/>
              </a:rPr>
              <a:t>hotels</a:t>
            </a:r>
            <a:r>
              <a:rPr lang="cs-CZ" sz="1000" b="1" dirty="0">
                <a:latin typeface="Arial"/>
                <a:cs typeface="Arial"/>
              </a:rPr>
              <a:t> a je tak součástí projektu "JOIN PURE STAY". Interní environmentální program zajišťuje rovnováhu mezi přírodou a hotelovým provozem s cílem snížit uhlíkovou stopu v celém řetězci</a:t>
            </a:r>
            <a:r>
              <a:rPr lang="cs-CZ" sz="1100" b="1" dirty="0">
                <a:latin typeface="Arial"/>
                <a:cs typeface="Arial"/>
              </a:rPr>
              <a:t>.</a:t>
            </a:r>
            <a:endParaRPr lang="cs-CZ" sz="1100" b="1" dirty="0"/>
          </a:p>
          <a:p>
            <a:pPr algn="just"/>
            <a:endParaRPr lang="cs-CZ" sz="1200" dirty="0"/>
          </a:p>
          <a:p>
            <a:pPr algn="just"/>
            <a:r>
              <a:rPr lang="cs-CZ" sz="900" dirty="0">
                <a:latin typeface="Arial"/>
                <a:cs typeface="Arial"/>
              </a:rPr>
              <a:t>Program </a:t>
            </a:r>
            <a:r>
              <a:rPr lang="cs-CZ" sz="900" dirty="0" err="1">
                <a:latin typeface="Arial"/>
                <a:cs typeface="Arial"/>
              </a:rPr>
              <a:t>Join</a:t>
            </a:r>
            <a:r>
              <a:rPr lang="cs-CZ" sz="900" dirty="0">
                <a:latin typeface="Arial"/>
                <a:cs typeface="Arial"/>
              </a:rPr>
              <a:t> </a:t>
            </a:r>
            <a:r>
              <a:rPr lang="cs-CZ" sz="900" dirty="0" err="1">
                <a:latin typeface="Arial"/>
                <a:cs typeface="Arial"/>
              </a:rPr>
              <a:t>Pure</a:t>
            </a:r>
            <a:r>
              <a:rPr lang="cs-CZ" sz="900" dirty="0">
                <a:latin typeface="Arial"/>
                <a:cs typeface="Arial"/>
              </a:rPr>
              <a:t> </a:t>
            </a:r>
            <a:r>
              <a:rPr lang="cs-CZ" sz="900" dirty="0" err="1">
                <a:latin typeface="Arial"/>
                <a:cs typeface="Arial"/>
              </a:rPr>
              <a:t>Stay</a:t>
            </a:r>
            <a:r>
              <a:rPr lang="cs-CZ" sz="900" dirty="0">
                <a:latin typeface="Arial"/>
                <a:cs typeface="Arial"/>
              </a:rPr>
              <a:t> zohledňuje celou řadu opatření a zásad. Mezi ty hlavní a nejdůležitější patří třídění a minimalizace odpadu. Gastro odpad míří do kompostéru. V celé síti byl zaveden LED program s cílem odbírat postupně veškerou energii z obnovitelných zdrojů.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Na čištění se používají ekologické čistící prostředky a úklid pokojů probíhá jen každé tři dny nebo dle osobní žádosti. V objektech jsou instalovány filtrační zařízení pro úpravu pitné vody.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Velká část aktivit je věnována vzdělávání zaměstnanců.</a:t>
            </a:r>
          </a:p>
          <a:p>
            <a:pPr algn="just"/>
            <a:endParaRPr lang="cs-CZ" sz="900" dirty="0">
              <a:solidFill>
                <a:schemeClr val="tx1"/>
              </a:solidFill>
              <a:latin typeface="Century Gothic"/>
            </a:endParaRP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6" name="Zástupný symbol obrázku 6">
            <a:extLst>
              <a:ext uri="{FF2B5EF4-FFF2-40B4-BE49-F238E27FC236}">
                <a16:creationId xmlns:a16="http://schemas.microsoft.com/office/drawing/2014/main" id="{4C67927E-7E79-60B3-42CE-62855D6D9D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AC59B43B-133C-02C2-B0B8-6CD29D79BB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7" r="10277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255EBBCF-EA3E-ACCE-265A-A4B7915BC0A1}"/>
              </a:ext>
            </a:extLst>
          </p:cNvPr>
          <p:cNvGrpSpPr/>
          <p:nvPr/>
        </p:nvGrpSpPr>
        <p:grpSpPr>
          <a:xfrm>
            <a:off x="611562" y="3899725"/>
            <a:ext cx="5058520" cy="234948"/>
            <a:chOff x="611562" y="3899725"/>
            <a:chExt cx="5058520" cy="234948"/>
          </a:xfrm>
        </p:grpSpPr>
        <p:grpSp>
          <p:nvGrpSpPr>
            <p:cNvPr id="24" name="Skupina 23">
              <a:extLst>
                <a:ext uri="{FF2B5EF4-FFF2-40B4-BE49-F238E27FC236}">
                  <a16:creationId xmlns:a16="http://schemas.microsoft.com/office/drawing/2014/main" id="{E89F69B5-76B1-880B-6907-08A261E9284D}"/>
                </a:ext>
              </a:extLst>
            </p:cNvPr>
            <p:cNvGrpSpPr/>
            <p:nvPr/>
          </p:nvGrpSpPr>
          <p:grpSpPr>
            <a:xfrm>
              <a:off x="611562" y="3899725"/>
              <a:ext cx="3674739" cy="234948"/>
              <a:chOff x="530017" y="3844771"/>
              <a:chExt cx="4292764" cy="268278"/>
            </a:xfrm>
          </p:grpSpPr>
          <p:sp>
            <p:nvSpPr>
              <p:cNvPr id="30" name="Zástupný symbol pro text 3">
                <a:extLst>
                  <a:ext uri="{FF2B5EF4-FFF2-40B4-BE49-F238E27FC236}">
                    <a16:creationId xmlns:a16="http://schemas.microsoft.com/office/drawing/2014/main" id="{DC5DEA58-A154-71A5-A794-8694A5D145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7166" y="3847597"/>
                <a:ext cx="4055615" cy="2424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cs-CZ" sz="700" b="1"/>
              </a:p>
            </p:txBody>
          </p:sp>
          <p:pic>
            <p:nvPicPr>
              <p:cNvPr id="33" name="Grafický objekt 32" descr="Internet obrys">
                <a:extLst>
                  <a:ext uri="{FF2B5EF4-FFF2-40B4-BE49-F238E27FC236}">
                    <a16:creationId xmlns:a16="http://schemas.microsoft.com/office/drawing/2014/main" id="{BF813245-9F87-6C97-8068-4B9EA2AA8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0017" y="3844771"/>
                <a:ext cx="268277" cy="268278"/>
              </a:xfrm>
              <a:prstGeom prst="rect">
                <a:avLst/>
              </a:prstGeom>
            </p:spPr>
          </p:pic>
        </p:grpSp>
        <p:sp>
          <p:nvSpPr>
            <p:cNvPr id="15" name="Zástupný symbol pro text 3">
              <a:extLst>
                <a:ext uri="{FF2B5EF4-FFF2-40B4-BE49-F238E27FC236}">
                  <a16:creationId xmlns:a16="http://schemas.microsoft.com/office/drawing/2014/main" id="{9666D3F3-303F-D924-0251-AC962B77496D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cs-CZ" sz="700" b="1" dirty="0">
                  <a:solidFill>
                    <a:srgbClr val="003C78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www.joinpurestay.com</a:t>
              </a:r>
              <a:r>
                <a:rPr lang="cs-CZ" sz="700" b="1" dirty="0">
                  <a:solidFill>
                    <a:srgbClr val="003C78"/>
                  </a:solidFill>
                </a:rPr>
                <a:t>, </a:t>
              </a:r>
              <a:r>
                <a:rPr lang="cs-CZ" sz="700" b="1" dirty="0">
                  <a:solidFill>
                    <a:srgbClr val="003C78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www.clarioncongresshotelustinadlabem.com</a:t>
              </a:r>
              <a:endParaRPr lang="cs-CZ" sz="500" b="1" dirty="0">
                <a:solidFill>
                  <a:srgbClr val="003C78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8882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2773" y="267494"/>
            <a:ext cx="5909427" cy="425054"/>
          </a:xfrm>
        </p:spPr>
        <p:txBody>
          <a:bodyPr>
            <a:normAutofit fontScale="90000"/>
          </a:bodyPr>
          <a:lstStyle/>
          <a:p>
            <a:r>
              <a:rPr lang="pl-PL" dirty="0" err="1">
                <a:latin typeface="Arial"/>
                <a:cs typeface="Arial"/>
              </a:rPr>
              <a:t>Nobilis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Tilia</a:t>
            </a:r>
            <a:r>
              <a:rPr lang="pl-PL" dirty="0">
                <a:latin typeface="Arial"/>
                <a:cs typeface="Arial"/>
              </a:rPr>
              <a:t> – </a:t>
            </a:r>
            <a:r>
              <a:rPr lang="pl-PL" dirty="0" err="1">
                <a:latin typeface="Arial"/>
                <a:cs typeface="Arial"/>
              </a:rPr>
              <a:t>dotek</a:t>
            </a:r>
            <a:r>
              <a:rPr lang="pl-PL" dirty="0">
                <a:latin typeface="Arial"/>
                <a:cs typeface="Arial"/>
              </a:rPr>
              <a:t> </a:t>
            </a:r>
            <a:r>
              <a:rPr lang="pl-PL" dirty="0" err="1">
                <a:latin typeface="Arial"/>
                <a:cs typeface="Arial"/>
              </a:rPr>
              <a:t>přírody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30116" y="771550"/>
            <a:ext cx="5798068" cy="24790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cs-CZ" sz="1000" b="1" dirty="0" err="1">
                <a:latin typeface="Arial"/>
                <a:cs typeface="Arial"/>
              </a:rPr>
              <a:t>Nobilis</a:t>
            </a:r>
            <a:r>
              <a:rPr lang="cs-CZ" sz="1000" b="1" dirty="0">
                <a:latin typeface="Arial"/>
                <a:cs typeface="Arial"/>
              </a:rPr>
              <a:t> </a:t>
            </a:r>
            <a:r>
              <a:rPr lang="cs-CZ" sz="1000" b="1" dirty="0" err="1">
                <a:latin typeface="Arial"/>
                <a:cs typeface="Arial"/>
              </a:rPr>
              <a:t>Tilia</a:t>
            </a:r>
            <a:r>
              <a:rPr lang="cs-CZ" sz="1000" b="1" dirty="0">
                <a:latin typeface="Arial"/>
                <a:cs typeface="Arial"/>
              </a:rPr>
              <a:t> patří mezi průkopníky přírodní kosmetiky v Čechách a již od roku 1994 vytváří s pokorou a v přírodní harmonii výrobky pro péči o tělo a duši. Nahlédněte pod pokličku samotné výroby a zažijte svůj vlastní relaxační rituál. </a:t>
            </a:r>
          </a:p>
          <a:p>
            <a:pPr algn="just"/>
            <a:endParaRPr lang="cs-CZ" sz="900" b="1" dirty="0">
              <a:latin typeface="Arial"/>
              <a:cs typeface="Arial"/>
            </a:endParaRPr>
          </a:p>
          <a:p>
            <a:pPr algn="just"/>
            <a:r>
              <a:rPr lang="cs-CZ" sz="900" dirty="0">
                <a:latin typeface="Arial"/>
                <a:cs typeface="Arial"/>
              </a:rPr>
              <a:t>Areál </a:t>
            </a:r>
            <a:r>
              <a:rPr lang="cs-CZ" sz="900" dirty="0" err="1">
                <a:latin typeface="Arial"/>
                <a:cs typeface="Arial"/>
              </a:rPr>
              <a:t>Tilia</a:t>
            </a:r>
            <a:r>
              <a:rPr lang="cs-CZ" sz="900" dirty="0">
                <a:latin typeface="Arial"/>
                <a:cs typeface="Arial"/>
              </a:rPr>
              <a:t> </a:t>
            </a:r>
            <a:r>
              <a:rPr lang="cs-CZ" sz="900" dirty="0" err="1">
                <a:latin typeface="Arial"/>
                <a:cs typeface="Arial"/>
              </a:rPr>
              <a:t>Nobilis</a:t>
            </a:r>
            <a:r>
              <a:rPr lang="cs-CZ" sz="900" dirty="0">
                <a:latin typeface="Arial"/>
                <a:cs typeface="Arial"/>
              </a:rPr>
              <a:t> se nachází na okraji Národního parku České Švýcarsko, v obci Vlčí hora.  Chloubou je vlastní bylinkovou zahradu, která slouží částečně pro vlastní potřebu a funguje také jako zážitková aktivita pro návštěvníky.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Dva vlastní vodní vrty slouží jako zásobárna vodou jak pro samotnou výrobu, tak pro potřebu čajovny. Samozřejmostí je vlastní kořenová čistička odpadních vod, kterou čeká v roce 2024 nová rekonstrukce.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Hlavní složkou všech produktů jsou přírodní oleje, většinou v BIO kvalitě kupované od přímých prvovýrobců.</a:t>
            </a:r>
          </a:p>
          <a:p>
            <a:pPr algn="just"/>
            <a:r>
              <a:rPr lang="cs-CZ" sz="900" dirty="0">
                <a:latin typeface="Arial"/>
                <a:cs typeface="Arial"/>
              </a:rPr>
              <a:t>Zážitkové exkurze pro skupiny nebo firmy obsahují prohlídku výroby a bylinkové venkovní zahrady + výrobu vlastního přírodního parfému nebo masážního oleje.</a:t>
            </a:r>
          </a:p>
        </p:txBody>
      </p:sp>
      <p:sp>
        <p:nvSpPr>
          <p:cNvPr id="35" name="Zástupný symbol pro text 3">
            <a:extLst>
              <a:ext uri="{FF2B5EF4-FFF2-40B4-BE49-F238E27FC236}">
                <a16:creationId xmlns:a16="http://schemas.microsoft.com/office/drawing/2014/main" id="{27A3C13D-7D62-9D4F-DEE2-B87F34D9120E}"/>
              </a:ext>
            </a:extLst>
          </p:cNvPr>
          <p:cNvSpPr txBox="1">
            <a:spLocks/>
          </p:cNvSpPr>
          <p:nvPr/>
        </p:nvSpPr>
        <p:spPr>
          <a:xfrm>
            <a:off x="431902" y="4184284"/>
            <a:ext cx="3260842" cy="1964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b="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>
                <a:solidFill>
                  <a:srgbClr val="4D4D4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b="1"/>
              <a:t>Více </a:t>
            </a:r>
            <a:r>
              <a:rPr lang="cs-CZ" sz="1500" b="1" err="1"/>
              <a:t>info</a:t>
            </a:r>
            <a:r>
              <a:rPr lang="cs-CZ" sz="1500" b="1"/>
              <a:t>: 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Ústí Region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Convention</a:t>
            </a:r>
            <a:r>
              <a:rPr lang="cs-CZ" sz="1500" b="1" u="sng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500" b="1" u="sng" err="1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Bureau</a:t>
            </a:r>
            <a:endParaRPr lang="cs-CZ" sz="1500" b="1" u="sng">
              <a:solidFill>
                <a:srgbClr val="003C78"/>
              </a:solidFill>
            </a:endParaRPr>
          </a:p>
        </p:txBody>
      </p:sp>
      <p:pic>
        <p:nvPicPr>
          <p:cNvPr id="6" name="Zástupný symbol obrázku 6">
            <a:extLst>
              <a:ext uri="{FF2B5EF4-FFF2-40B4-BE49-F238E27FC236}">
                <a16:creationId xmlns:a16="http://schemas.microsoft.com/office/drawing/2014/main" id="{4C67927E-7E79-60B3-42CE-62855D6D9D5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5" r="16525"/>
          <a:stretch/>
        </p:blipFill>
        <p:spPr>
          <a:xfrm>
            <a:off x="6437312" y="555526"/>
            <a:ext cx="2228364" cy="1872208"/>
          </a:xfrm>
        </p:spPr>
      </p:pic>
      <p:pic>
        <p:nvPicPr>
          <p:cNvPr id="7" name="Zástupný symbol obrázku 6">
            <a:extLst>
              <a:ext uri="{FF2B5EF4-FFF2-40B4-BE49-F238E27FC236}">
                <a16:creationId xmlns:a16="http://schemas.microsoft.com/office/drawing/2014/main" id="{AC59B43B-133C-02C2-B0B8-6CD29D79BB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" r="5380"/>
          <a:stretch/>
        </p:blipFill>
        <p:spPr>
          <a:xfrm>
            <a:off x="6437312" y="2499742"/>
            <a:ext cx="2231069" cy="1874480"/>
          </a:xfrm>
          <a:prstGeom prst="rect">
            <a:avLst/>
          </a:prstGeom>
        </p:spPr>
      </p:pic>
      <p:grpSp>
        <p:nvGrpSpPr>
          <p:cNvPr id="9" name="Skupina 8">
            <a:extLst>
              <a:ext uri="{FF2B5EF4-FFF2-40B4-BE49-F238E27FC236}">
                <a16:creationId xmlns:a16="http://schemas.microsoft.com/office/drawing/2014/main" id="{255EBBCF-EA3E-ACCE-265A-A4B7915BC0A1}"/>
              </a:ext>
            </a:extLst>
          </p:cNvPr>
          <p:cNvGrpSpPr/>
          <p:nvPr/>
        </p:nvGrpSpPr>
        <p:grpSpPr>
          <a:xfrm>
            <a:off x="611562" y="3899725"/>
            <a:ext cx="5058520" cy="234948"/>
            <a:chOff x="611562" y="3899725"/>
            <a:chExt cx="5058520" cy="234948"/>
          </a:xfrm>
        </p:grpSpPr>
        <p:grpSp>
          <p:nvGrpSpPr>
            <p:cNvPr id="24" name="Skupina 23">
              <a:extLst>
                <a:ext uri="{FF2B5EF4-FFF2-40B4-BE49-F238E27FC236}">
                  <a16:creationId xmlns:a16="http://schemas.microsoft.com/office/drawing/2014/main" id="{E89F69B5-76B1-880B-6907-08A261E9284D}"/>
                </a:ext>
              </a:extLst>
            </p:cNvPr>
            <p:cNvGrpSpPr/>
            <p:nvPr/>
          </p:nvGrpSpPr>
          <p:grpSpPr>
            <a:xfrm>
              <a:off x="611562" y="3899725"/>
              <a:ext cx="3674739" cy="234948"/>
              <a:chOff x="530017" y="3844771"/>
              <a:chExt cx="4292764" cy="268278"/>
            </a:xfrm>
          </p:grpSpPr>
          <p:sp>
            <p:nvSpPr>
              <p:cNvPr id="30" name="Zástupný symbol pro text 3">
                <a:extLst>
                  <a:ext uri="{FF2B5EF4-FFF2-40B4-BE49-F238E27FC236}">
                    <a16:creationId xmlns:a16="http://schemas.microsoft.com/office/drawing/2014/main" id="{DC5DEA58-A154-71A5-A794-8694A5D145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7166" y="3847597"/>
                <a:ext cx="4055615" cy="24248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b="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200" kern="1200">
                    <a:solidFill>
                      <a:srgbClr val="4D4D4D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0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cs-CZ" sz="700" b="1"/>
              </a:p>
            </p:txBody>
          </p:sp>
          <p:pic>
            <p:nvPicPr>
              <p:cNvPr id="33" name="Grafický objekt 32" descr="Internet obrys">
                <a:extLst>
                  <a:ext uri="{FF2B5EF4-FFF2-40B4-BE49-F238E27FC236}">
                    <a16:creationId xmlns:a16="http://schemas.microsoft.com/office/drawing/2014/main" id="{BF813245-9F87-6C97-8068-4B9EA2AA8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30017" y="3844771"/>
                <a:ext cx="268277" cy="268278"/>
              </a:xfrm>
              <a:prstGeom prst="rect">
                <a:avLst/>
              </a:prstGeom>
            </p:spPr>
          </p:pic>
        </p:grpSp>
        <p:sp>
          <p:nvSpPr>
            <p:cNvPr id="15" name="Zástupný symbol pro text 3">
              <a:extLst>
                <a:ext uri="{FF2B5EF4-FFF2-40B4-BE49-F238E27FC236}">
                  <a16:creationId xmlns:a16="http://schemas.microsoft.com/office/drawing/2014/main" id="{9666D3F3-303F-D924-0251-AC962B77496D}"/>
                </a:ext>
              </a:extLst>
            </p:cNvPr>
            <p:cNvSpPr txBox="1">
              <a:spLocks/>
            </p:cNvSpPr>
            <p:nvPr/>
          </p:nvSpPr>
          <p:spPr>
            <a:xfrm>
              <a:off x="814567" y="3908480"/>
              <a:ext cx="4855515" cy="20005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400" b="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200" kern="1200">
                  <a:solidFill>
                    <a:srgbClr val="4D4D4D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700" b="1" dirty="0">
                  <a:solidFill>
                    <a:srgbClr val="003C78"/>
                  </a:solidFill>
                  <a:hlinkClick r:id="rId8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www.nobilis.cz</a:t>
              </a:r>
              <a:endParaRPr lang="en-US" sz="700" b="1" dirty="0">
                <a:solidFill>
                  <a:srgbClr val="003C7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1430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0000" y="3178484"/>
            <a:ext cx="7988424" cy="475213"/>
          </a:xfrm>
        </p:spPr>
        <p:txBody>
          <a:bodyPr>
            <a:normAutofit/>
          </a:bodyPr>
          <a:lstStyle/>
          <a:p>
            <a:r>
              <a:rPr lang="cs-CZ" sz="2000" dirty="0">
                <a:latin typeface="Arial"/>
                <a:cs typeface="Arial"/>
              </a:rPr>
              <a:t>Příští měsíc se můžete těšit na tipy na místa pro </a:t>
            </a:r>
            <a:r>
              <a:rPr lang="cs-CZ" sz="2000" dirty="0" err="1">
                <a:latin typeface="Arial"/>
                <a:cs typeface="Arial"/>
              </a:rPr>
              <a:t>family</a:t>
            </a:r>
            <a:r>
              <a:rPr lang="cs-CZ" sz="2000" dirty="0">
                <a:latin typeface="Arial"/>
                <a:cs typeface="Arial"/>
              </a:rPr>
              <a:t> </a:t>
            </a:r>
            <a:r>
              <a:rPr lang="cs-CZ" sz="2000" dirty="0" err="1">
                <a:latin typeface="Arial"/>
                <a:cs typeface="Arial"/>
              </a:rPr>
              <a:t>days</a:t>
            </a:r>
            <a:r>
              <a:rPr lang="cs-CZ" sz="2000" dirty="0">
                <a:latin typeface="Arial"/>
                <a:cs typeface="Arial"/>
              </a:rPr>
              <a:t>!</a:t>
            </a:r>
            <a:endParaRPr lang="cs-CZ" sz="2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3653697"/>
            <a:ext cx="7992888" cy="359178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Czech </a:t>
            </a:r>
            <a:r>
              <a:rPr lang="cs-CZ" dirty="0" err="1"/>
              <a:t>Convention</a:t>
            </a:r>
            <a:r>
              <a:rPr lang="cs-CZ" dirty="0"/>
              <a:t> </a:t>
            </a:r>
            <a:r>
              <a:rPr lang="cs-CZ" dirty="0" err="1"/>
              <a:t>Bureau</a:t>
            </a:r>
            <a:endParaRPr lang="cs-CZ" dirty="0"/>
          </a:p>
        </p:txBody>
      </p:sp>
      <p:pic>
        <p:nvPicPr>
          <p:cNvPr id="4" name="Picture 2" descr="C:\Users\b_koudelova\Desktop\Map_do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750"/>
            <a:ext cx="3766346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dnadpis 2">
            <a:extLst>
              <a:ext uri="{FF2B5EF4-FFF2-40B4-BE49-F238E27FC236}">
                <a16:creationId xmlns:a16="http://schemas.microsoft.com/office/drawing/2014/main" id="{9F77DD12-A7F1-03CD-2E09-322130D1CA0A}"/>
              </a:ext>
            </a:extLst>
          </p:cNvPr>
          <p:cNvSpPr txBox="1">
            <a:spLocks/>
          </p:cNvSpPr>
          <p:nvPr/>
        </p:nvSpPr>
        <p:spPr>
          <a:xfrm>
            <a:off x="395536" y="3949321"/>
            <a:ext cx="7992888" cy="359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 baseline="0">
                <a:solidFill>
                  <a:srgbClr val="E6001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400" dirty="0">
                <a:solidFill>
                  <a:srgbClr val="003C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www.czechconvention.cz</a:t>
            </a:r>
            <a:endParaRPr lang="cs-CZ" sz="1400" dirty="0">
              <a:solidFill>
                <a:srgbClr val="003C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67808"/>
      </p:ext>
    </p:extLst>
  </p:cSld>
  <p:clrMapOvr>
    <a:masterClrMapping/>
  </p:clrMapOvr>
</p:sld>
</file>

<file path=ppt/theme/theme1.xml><?xml version="1.0" encoding="utf-8"?>
<a:theme xmlns:a="http://schemas.openxmlformats.org/drawingml/2006/main" name="rozpracovano_NEW_CZT_ppt_template_16ku9_landofstories_19.6.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8B95E5B85C004E9C0330D0CD96F51D" ma:contentTypeVersion="18" ma:contentTypeDescription="Create a new document." ma:contentTypeScope="" ma:versionID="d67e8ab4cd033efd9eaef725ec90d849">
  <xsd:schema xmlns:xsd="http://www.w3.org/2001/XMLSchema" xmlns:xs="http://www.w3.org/2001/XMLSchema" xmlns:p="http://schemas.microsoft.com/office/2006/metadata/properties" xmlns:ns2="84ef3b81-2e7b-492d-a2f5-5ab6809012f1" xmlns:ns3="ba2d4317-fb4d-4db0-a5c7-47ce91d9e985" targetNamespace="http://schemas.microsoft.com/office/2006/metadata/properties" ma:root="true" ma:fieldsID="d196e4fed093325abde37416fc292d9e" ns2:_="" ns3:_="">
    <xsd:import namespace="84ef3b81-2e7b-492d-a2f5-5ab6809012f1"/>
    <xsd:import namespace="ba2d4317-fb4d-4db0-a5c7-47ce91d9e98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3:MediaServiceLocation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ef3b81-2e7b-492d-a2f5-5ab6809012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0dbf8bb7-961e-467a-812d-e6d006eb0902}" ma:internalName="TaxCatchAll" ma:showField="CatchAllData" ma:web="84ef3b81-2e7b-492d-a2f5-5ab6809012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d4317-fb4d-4db0-a5c7-47ce91d9e9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e103a7e-7c6f-4637-b287-c1719d6538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a2d4317-fb4d-4db0-a5c7-47ce91d9e985">
      <Terms xmlns="http://schemas.microsoft.com/office/infopath/2007/PartnerControls"/>
    </lcf76f155ced4ddcb4097134ff3c332f>
    <TaxCatchAll xmlns="84ef3b81-2e7b-492d-a2f5-5ab6809012f1" xsi:nil="true"/>
  </documentManagement>
</p:properties>
</file>

<file path=customXml/itemProps1.xml><?xml version="1.0" encoding="utf-8"?>
<ds:datastoreItem xmlns:ds="http://schemas.openxmlformats.org/officeDocument/2006/customXml" ds:itemID="{138B9567-67A3-4C77-9E10-FFCCCF6BD1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ef3b81-2e7b-492d-a2f5-5ab6809012f1"/>
    <ds:schemaRef ds:uri="ba2d4317-fb4d-4db0-a5c7-47ce91d9e9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D20B2B-5067-4D52-A519-DA7482A9BD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78E42D-3EC5-421C-B6C7-9665F00ED5A7}">
  <ds:schemaRefs>
    <ds:schemaRef ds:uri="http://www.w3.org/XML/1998/namespace"/>
    <ds:schemaRef ds:uri="http://purl.org/dc/elements/1.1/"/>
    <ds:schemaRef ds:uri="ba2d4317-fb4d-4db0-a5c7-47ce91d9e985"/>
    <ds:schemaRef ds:uri="http://purl.org/dc/dcmitype/"/>
    <ds:schemaRef ds:uri="http://purl.org/dc/terms/"/>
    <ds:schemaRef ds:uri="84ef3b81-2e7b-492d-a2f5-5ab6809012f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Gastro_leden</Template>
  <TotalTime>6097</TotalTime>
  <Words>691</Words>
  <Application>Microsoft Office PowerPoint</Application>
  <PresentationFormat>Předvádění na obrazovce (16:9)</PresentationFormat>
  <Paragraphs>47</Paragraphs>
  <Slides>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rozpracovano_NEW_CZT_ppt_template_16ku9_landofstories_19.6.</vt:lpstr>
      <vt:lpstr>Inspirativní měsíčník Czech Convention Bureau</vt:lpstr>
      <vt:lpstr>Ústecký kraj</vt:lpstr>
      <vt:lpstr>Dvůr Perlová voda </vt:lpstr>
      <vt:lpstr>Ostrov – hotel uprostřed skal</vt:lpstr>
      <vt:lpstr>Clarion Congress Hotel Ústí nad Labem</vt:lpstr>
      <vt:lpstr>Nobilis Tilia – dotek přírody</vt:lpstr>
      <vt:lpstr>Příští měsíc se můžete těšit na tipy na místa pro family days!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Udržitelné MICE projekty</dc:title>
  <dc:creator>Papoušková Monika</dc:creator>
  <cp:lastModifiedBy>Kubíčková Radana</cp:lastModifiedBy>
  <cp:revision>13</cp:revision>
  <dcterms:created xsi:type="dcterms:W3CDTF">2023-01-11T08:50:04Z</dcterms:created>
  <dcterms:modified xsi:type="dcterms:W3CDTF">2024-05-03T10:40:19Z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0x010100298B95E5B85C004E9C0330D0CD96F51D</vt:lpwstr>
  </property>
  <property fmtid="{D5CDD505-2E9C-101B-9397-08002B2CF9AE}" pid="3" name="MediaServiceImageTags">
    <vt:lpwstr/>
  </property>
</Properties>
</file>