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86" r:id="rId6"/>
    <p:sldId id="684" r:id="rId7"/>
    <p:sldId id="685" r:id="rId8"/>
    <p:sldId id="686" r:id="rId9"/>
    <p:sldId id="687" r:id="rId10"/>
    <p:sldId id="688" r:id="rId11"/>
    <p:sldId id="261" r:id="rId12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EAAF40-A4D5-71DD-9F0D-9009752BB91E}" name="Papoušková Monika" initials="PM" userId="S::papouskova@czechtourism.cz::45561c12-14e6-487f-be6b-b0c8449106b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78"/>
    <a:srgbClr val="4D4D4D"/>
    <a:srgbClr val="E6001E"/>
    <a:srgbClr val="178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9E5C6F-09B3-9609-81D8-F727DD1BA81A}" v="6" dt="2025-05-20T10:19:54.4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69" autoAdjust="0"/>
    <p:restoredTop sz="94249" autoAdjust="0"/>
  </p:normalViewPr>
  <p:slideViewPr>
    <p:cSldViewPr snapToGrid="0">
      <p:cViewPr varScale="1">
        <p:scale>
          <a:sx n="92" d="100"/>
          <a:sy n="92" d="100"/>
        </p:scale>
        <p:origin x="54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35A61-53F2-4724-AC3A-C0BA71D3B56A}" type="datetimeFigureOut">
              <a:rPr lang="cs-CZ" smtClean="0"/>
              <a:t>14.08.2025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36574-84F8-40CA-8302-C2E5582BA4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222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84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6E360-EEFE-42F8-B369-793F5365A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71EDC88-A2B9-BC0C-E7BB-F423E8D8C5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6814C63-F734-86AD-5F0D-BEF751E015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5E1CCAA-6B58-5D7F-23F5-DCA4538A3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1253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D9C3A-2A66-D2CA-6AE7-8ADDDBCCC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63EFFB8-3457-EDCA-7F5E-75B8C3E33F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EEC25E8-6B1C-2E7A-4911-685F95E47D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7461BAB-DC05-58D4-2156-543A206419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8659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0FFDC-4B31-3BE0-EC81-9DF0AEB0D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0E1594A-14E9-337F-8090-14A03BF0D7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B4AD159-B283-1A9F-FF90-DBD81D8CF6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EDCD88A-806E-D591-7EED-7E5C92AC3F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8416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99365-D8FE-98D0-F525-757EBB590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5008E5C-A7A4-16DC-95C4-C7C9B35431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1671016-E99A-7781-2F30-B5C8018C68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7DFF7E7-CEBC-9EDA-233F-08B5283ECE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091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87B1C-44DC-4600-F707-D1197D774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8B90521-D25F-1B8C-C639-D0C9A08A9C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05A1E64-3C75-8A86-B54E-715F4ABD14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5686332-D49E-341E-0538-E01FC04965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4680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95536" y="2805778"/>
            <a:ext cx="7988424" cy="541883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cs-CZ"/>
              <a:t>Úvodní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5536" y="3364700"/>
            <a:ext cx="7992888" cy="359178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rgbClr val="E6001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podnadpis</a:t>
            </a:r>
          </a:p>
        </p:txBody>
      </p:sp>
      <p:pic>
        <p:nvPicPr>
          <p:cNvPr id="5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50444"/>
            <a:ext cx="1561024" cy="24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29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2"/>
          <p:cNvSpPr>
            <a:spLocks noGrp="1"/>
          </p:cNvSpPr>
          <p:nvPr>
            <p:ph idx="15"/>
          </p:nvPr>
        </p:nvSpPr>
        <p:spPr>
          <a:xfrm>
            <a:off x="2505674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9" name="Zástupný symbol pro obsah 2"/>
          <p:cNvSpPr>
            <a:spLocks noGrp="1"/>
          </p:cNvSpPr>
          <p:nvPr>
            <p:ph idx="16"/>
          </p:nvPr>
        </p:nvSpPr>
        <p:spPr>
          <a:xfrm>
            <a:off x="4592081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0" name="Zástupný symbol pro obsah 2"/>
          <p:cNvSpPr>
            <a:spLocks noGrp="1"/>
          </p:cNvSpPr>
          <p:nvPr>
            <p:ph idx="17"/>
          </p:nvPr>
        </p:nvSpPr>
        <p:spPr>
          <a:xfrm>
            <a:off x="6702219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1" name="Zástupný symbol pro obsah 2"/>
          <p:cNvSpPr>
            <a:spLocks noGrp="1"/>
          </p:cNvSpPr>
          <p:nvPr>
            <p:ph idx="18"/>
          </p:nvPr>
        </p:nvSpPr>
        <p:spPr>
          <a:xfrm>
            <a:off x="395536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9"/>
          </p:nvPr>
        </p:nvSpPr>
        <p:spPr>
          <a:xfrm>
            <a:off x="2505674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0"/>
          </p:nvPr>
        </p:nvSpPr>
        <p:spPr>
          <a:xfrm>
            <a:off x="4592081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4" name="Zástupný symbol pro obsah 2"/>
          <p:cNvSpPr>
            <a:spLocks noGrp="1"/>
          </p:cNvSpPr>
          <p:nvPr>
            <p:ph idx="21"/>
          </p:nvPr>
        </p:nvSpPr>
        <p:spPr>
          <a:xfrm>
            <a:off x="6702219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5" name="Zástupný symbol pro obsah 2"/>
          <p:cNvSpPr>
            <a:spLocks noGrp="1"/>
          </p:cNvSpPr>
          <p:nvPr>
            <p:ph idx="22"/>
          </p:nvPr>
        </p:nvSpPr>
        <p:spPr>
          <a:xfrm>
            <a:off x="395536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6" name="Zástupný symbol pro obsah 2"/>
          <p:cNvSpPr>
            <a:spLocks noGrp="1"/>
          </p:cNvSpPr>
          <p:nvPr>
            <p:ph idx="23"/>
          </p:nvPr>
        </p:nvSpPr>
        <p:spPr>
          <a:xfrm>
            <a:off x="2505674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7" name="Zástupný symbol pro obsah 2"/>
          <p:cNvSpPr>
            <a:spLocks noGrp="1"/>
          </p:cNvSpPr>
          <p:nvPr>
            <p:ph idx="24"/>
          </p:nvPr>
        </p:nvSpPr>
        <p:spPr>
          <a:xfrm>
            <a:off x="4592081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8" name="Zástupný symbol pro obsah 2"/>
          <p:cNvSpPr>
            <a:spLocks noGrp="1"/>
          </p:cNvSpPr>
          <p:nvPr>
            <p:ph idx="25"/>
          </p:nvPr>
        </p:nvSpPr>
        <p:spPr>
          <a:xfrm>
            <a:off x="6702219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30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14.08.2025</a:t>
            </a:fld>
            <a:endParaRPr lang="cs-CZ"/>
          </a:p>
        </p:txBody>
      </p:sp>
      <p:pic>
        <p:nvPicPr>
          <p:cNvPr id="3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52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Volný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14.08.2025</a:t>
            </a:fld>
            <a:endParaRPr lang="cs-CZ"/>
          </a:p>
        </p:txBody>
      </p:sp>
      <p:pic>
        <p:nvPicPr>
          <p:cNvPr id="1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275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7" name="Přímá spojnice 6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14.08.2025</a:t>
            </a:fld>
            <a:endParaRPr lang="cs-CZ"/>
          </a:p>
        </p:txBody>
      </p:sp>
      <p:pic>
        <p:nvPicPr>
          <p:cNvPr id="9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79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3752" y="465517"/>
            <a:ext cx="4118248" cy="425054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cs-CZ" err="1"/>
              <a:t>Slide</a:t>
            </a:r>
            <a:r>
              <a:rPr lang="cs-CZ"/>
              <a:t> s obrázkem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0" y="459581"/>
            <a:ext cx="4114800" cy="3786355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3" y="897564"/>
            <a:ext cx="4109227" cy="2646294"/>
          </a:xfrm>
        </p:spPr>
        <p:txBody>
          <a:bodyPr/>
          <a:lstStyle>
            <a:lvl1pPr marL="0" indent="0">
              <a:buNone/>
              <a:defRPr sz="1400" b="0">
                <a:solidFill>
                  <a:srgbClr val="4D4D4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14.08.2025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719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95536" y="2841782"/>
            <a:ext cx="7988424" cy="541883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cs-CZ"/>
              <a:t>Děkuji za pozornost!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5536" y="3400704"/>
            <a:ext cx="7992888" cy="359178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rgbClr val="E6001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Autor prezentace</a:t>
            </a:r>
          </a:p>
        </p:txBody>
      </p:sp>
      <p:pic>
        <p:nvPicPr>
          <p:cNvPr id="5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50444"/>
            <a:ext cx="1561024" cy="24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14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/>
              <a:t>Obsahový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14.08.2025</a:t>
            </a:fld>
            <a:endParaRPr lang="cs-CZ"/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00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395536" y="3305176"/>
            <a:ext cx="8352928" cy="1021556"/>
          </a:xfrm>
        </p:spPr>
        <p:txBody>
          <a:bodyPr anchor="t">
            <a:normAutofit/>
          </a:bodyPr>
          <a:lstStyle>
            <a:lvl1pPr algn="l">
              <a:defRPr sz="3500" b="1" cap="none"/>
            </a:lvl1pPr>
          </a:lstStyle>
          <a:p>
            <a:r>
              <a:rPr lang="cs-CZ"/>
              <a:t>Předělový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2180035"/>
            <a:ext cx="8352928" cy="1125140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E6001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14.08.2025</a:t>
            </a:fld>
            <a:endParaRPr lang="cs-CZ"/>
          </a:p>
        </p:txBody>
      </p:sp>
      <p:pic>
        <p:nvPicPr>
          <p:cNvPr id="11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28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14.08.2025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65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8352928" cy="40504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14.08.2025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9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4176000" cy="40504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>
            <a:spLocks noGrp="1"/>
          </p:cNvSpPr>
          <p:nvPr>
            <p:ph idx="10"/>
          </p:nvPr>
        </p:nvSpPr>
        <p:spPr>
          <a:xfrm>
            <a:off x="4572000" y="195487"/>
            <a:ext cx="4176000" cy="40504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3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14.08.2025</a:t>
            </a:fld>
            <a:endParaRPr lang="cs-CZ"/>
          </a:p>
        </p:txBody>
      </p:sp>
      <p:pic>
        <p:nvPicPr>
          <p:cNvPr id="14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47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8352928" cy="2025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>
            <a:spLocks noGrp="1"/>
          </p:cNvSpPr>
          <p:nvPr>
            <p:ph idx="10"/>
          </p:nvPr>
        </p:nvSpPr>
        <p:spPr>
          <a:xfrm>
            <a:off x="395536" y="2247714"/>
            <a:ext cx="8352928" cy="2025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3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14.08.2025</a:t>
            </a:fld>
            <a:endParaRPr lang="cs-CZ"/>
          </a:p>
        </p:txBody>
      </p:sp>
      <p:pic>
        <p:nvPicPr>
          <p:cNvPr id="14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96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obsah 2"/>
          <p:cNvSpPr>
            <a:spLocks noGrp="1"/>
          </p:cNvSpPr>
          <p:nvPr>
            <p:ph idx="10"/>
          </p:nvPr>
        </p:nvSpPr>
        <p:spPr>
          <a:xfrm>
            <a:off x="4572000" y="19548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1"/>
          </p:nvPr>
        </p:nvSpPr>
        <p:spPr>
          <a:xfrm>
            <a:off x="396000" y="154563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5" name="Zástupný symbol pro obsah 2"/>
          <p:cNvSpPr>
            <a:spLocks noGrp="1"/>
          </p:cNvSpPr>
          <p:nvPr>
            <p:ph idx="12"/>
          </p:nvPr>
        </p:nvSpPr>
        <p:spPr>
          <a:xfrm>
            <a:off x="4572000" y="154563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6" name="Zástupný symbol pro obsah 2"/>
          <p:cNvSpPr>
            <a:spLocks noGrp="1"/>
          </p:cNvSpPr>
          <p:nvPr>
            <p:ph idx="13"/>
          </p:nvPr>
        </p:nvSpPr>
        <p:spPr>
          <a:xfrm>
            <a:off x="396000" y="289578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7" name="Zástupný symbol pro obsah 2"/>
          <p:cNvSpPr>
            <a:spLocks noGrp="1"/>
          </p:cNvSpPr>
          <p:nvPr>
            <p:ph idx="14"/>
          </p:nvPr>
        </p:nvSpPr>
        <p:spPr>
          <a:xfrm>
            <a:off x="4572464" y="2895785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14.08.2025</a:t>
            </a:fld>
            <a:endParaRPr lang="cs-CZ"/>
          </a:p>
        </p:txBody>
      </p:sp>
      <p:pic>
        <p:nvPicPr>
          <p:cNvPr id="2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97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2"/>
          <p:cNvSpPr>
            <a:spLocks noGrp="1"/>
          </p:cNvSpPr>
          <p:nvPr>
            <p:ph idx="15"/>
          </p:nvPr>
        </p:nvSpPr>
        <p:spPr>
          <a:xfrm>
            <a:off x="2505674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9" name="Zástupný symbol pro obsah 2"/>
          <p:cNvSpPr>
            <a:spLocks noGrp="1"/>
          </p:cNvSpPr>
          <p:nvPr>
            <p:ph idx="16"/>
          </p:nvPr>
        </p:nvSpPr>
        <p:spPr>
          <a:xfrm>
            <a:off x="4592081" y="195487"/>
            <a:ext cx="4228391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1" name="Zástupný symbol pro obsah 2"/>
          <p:cNvSpPr>
            <a:spLocks noGrp="1"/>
          </p:cNvSpPr>
          <p:nvPr>
            <p:ph idx="18"/>
          </p:nvPr>
        </p:nvSpPr>
        <p:spPr>
          <a:xfrm>
            <a:off x="395536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0"/>
          </p:nvPr>
        </p:nvSpPr>
        <p:spPr>
          <a:xfrm>
            <a:off x="2483769" y="1545637"/>
            <a:ext cx="4196545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4" name="Zástupný symbol pro obsah 2"/>
          <p:cNvSpPr>
            <a:spLocks noGrp="1"/>
          </p:cNvSpPr>
          <p:nvPr>
            <p:ph idx="21"/>
          </p:nvPr>
        </p:nvSpPr>
        <p:spPr>
          <a:xfrm>
            <a:off x="6702219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5" name="Zástupný symbol pro obsah 2"/>
          <p:cNvSpPr>
            <a:spLocks noGrp="1"/>
          </p:cNvSpPr>
          <p:nvPr>
            <p:ph idx="22"/>
          </p:nvPr>
        </p:nvSpPr>
        <p:spPr>
          <a:xfrm>
            <a:off x="395536" y="2895787"/>
            <a:ext cx="4176464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7" name="Zástupný symbol pro obsah 2"/>
          <p:cNvSpPr>
            <a:spLocks noGrp="1"/>
          </p:cNvSpPr>
          <p:nvPr>
            <p:ph idx="24"/>
          </p:nvPr>
        </p:nvSpPr>
        <p:spPr>
          <a:xfrm>
            <a:off x="4592081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8" name="Zástupný symbol pro obsah 2"/>
          <p:cNvSpPr>
            <a:spLocks noGrp="1"/>
          </p:cNvSpPr>
          <p:nvPr>
            <p:ph idx="25"/>
          </p:nvPr>
        </p:nvSpPr>
        <p:spPr>
          <a:xfrm>
            <a:off x="6702219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6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14.08.2025</a:t>
            </a:fld>
            <a:endParaRPr lang="cs-CZ"/>
          </a:p>
        </p:txBody>
      </p:sp>
      <p:pic>
        <p:nvPicPr>
          <p:cNvPr id="2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59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95536" y="205978"/>
            <a:ext cx="835292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1200152"/>
            <a:ext cx="8352928" cy="3261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cxnSp>
        <p:nvCxnSpPr>
          <p:cNvPr id="8" name="Přímá spojnice 7"/>
          <p:cNvCxnSpPr/>
          <p:nvPr/>
        </p:nvCxnSpPr>
        <p:spPr>
          <a:xfrm>
            <a:off x="467544" y="4461960"/>
            <a:ext cx="8208912" cy="0"/>
          </a:xfrm>
          <a:prstGeom prst="line">
            <a:avLst/>
          </a:prstGeom>
          <a:ln w="57150">
            <a:solidFill>
              <a:srgbClr val="E600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50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54" r:id="rId11"/>
    <p:sldLayoutId id="2147483655" r:id="rId12"/>
    <p:sldLayoutId id="2147483657" r:id="rId13"/>
    <p:sldLayoutId id="2147483658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rgbClr val="003C7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b="1" kern="1200">
          <a:solidFill>
            <a:srgbClr val="003C7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40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openxmlformats.org/officeDocument/2006/relationships/hyperlink" Target="http://www.hotel-vetruse.cz/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9.sv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svg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hyperlink" Target="http://www.arrigo.cz/" TargetMode="External"/><Relationship Id="rId5" Type="http://schemas.openxmlformats.org/officeDocument/2006/relationships/image" Target="../media/image15.jpeg"/><Relationship Id="rId15" Type="http://schemas.openxmlformats.org/officeDocument/2006/relationships/image" Target="../media/image13.svg"/><Relationship Id="rId10" Type="http://schemas.openxmlformats.org/officeDocument/2006/relationships/hyperlink" Target="https://www.google.com/maps/place/data=!4m2!3m1!1s0x47099f602df64f4b:0x82c371988d5c8717?sa=X&amp;ved=1t:8290&amp;ictx=111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9.sv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17.jpeg"/><Relationship Id="rId10" Type="http://schemas.openxmlformats.org/officeDocument/2006/relationships/hyperlink" Target="https://www.oblik-resort.com/restaurace-remedi" TargetMode="External"/><Relationship Id="rId4" Type="http://schemas.openxmlformats.org/officeDocument/2006/relationships/image" Target="../media/image16.jpeg"/><Relationship Id="rId9" Type="http://schemas.openxmlformats.org/officeDocument/2006/relationships/image" Target="../media/image9.svg"/><Relationship Id="rId1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19.jpeg"/><Relationship Id="rId10" Type="http://schemas.openxmlformats.org/officeDocument/2006/relationships/hyperlink" Target="https://www.pivovarmonopol.cz/gastronomie/garden-restaurace/" TargetMode="External"/><Relationship Id="rId4" Type="http://schemas.openxmlformats.org/officeDocument/2006/relationships/image" Target="../media/image18.jpeg"/><Relationship Id="rId9" Type="http://schemas.openxmlformats.org/officeDocument/2006/relationships/image" Target="../media/image9.svg"/><Relationship Id="rId1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21.jpeg"/><Relationship Id="rId10" Type="http://schemas.openxmlformats.org/officeDocument/2006/relationships/hyperlink" Target="https://johannw.com/cs/prostory-vinarstvi" TargetMode="External"/><Relationship Id="rId4" Type="http://schemas.openxmlformats.org/officeDocument/2006/relationships/image" Target="../media/image20.jpeg"/><Relationship Id="rId9" Type="http://schemas.openxmlformats.org/officeDocument/2006/relationships/image" Target="../media/image9.svg"/><Relationship Id="rId1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echconvention.cz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5" y="2805778"/>
            <a:ext cx="8076111" cy="541883"/>
          </a:xfrm>
        </p:spPr>
        <p:txBody>
          <a:bodyPr>
            <a:noAutofit/>
          </a:bodyPr>
          <a:lstStyle/>
          <a:p>
            <a:r>
              <a:rPr lang="cs-CZ" sz="2400" dirty="0"/>
              <a:t>Inspirativní měsíčník Czech </a:t>
            </a:r>
            <a:r>
              <a:rPr lang="cs-CZ" sz="2400" dirty="0" err="1"/>
              <a:t>Convention</a:t>
            </a:r>
            <a:r>
              <a:rPr lang="cs-CZ" sz="2400" dirty="0"/>
              <a:t> </a:t>
            </a:r>
            <a:r>
              <a:rPr lang="cs-CZ" sz="2400" dirty="0" err="1"/>
              <a:t>Bureau</a:t>
            </a: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5" y="3522172"/>
            <a:ext cx="7992888" cy="35917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dirty="0">
                <a:latin typeface="Arial"/>
                <a:cs typeface="Arial"/>
              </a:rPr>
              <a:t>Tipy na místa vhodná pro společenské akce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5173" y="411750"/>
            <a:ext cx="3719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dnadpis 2">
            <a:extLst>
              <a:ext uri="{FF2B5EF4-FFF2-40B4-BE49-F238E27FC236}">
                <a16:creationId xmlns:a16="http://schemas.microsoft.com/office/drawing/2014/main" id="{96406D4F-FECE-3C80-507E-B8D1A4E2CF72}"/>
              </a:ext>
            </a:extLst>
          </p:cNvPr>
          <p:cNvSpPr txBox="1">
            <a:spLocks/>
          </p:cNvSpPr>
          <p:nvPr/>
        </p:nvSpPr>
        <p:spPr>
          <a:xfrm>
            <a:off x="436785" y="3881350"/>
            <a:ext cx="7992888" cy="3591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4D4D4D"/>
              </a:solidFill>
              <a:highlight>
                <a:srgbClr val="FFFF00"/>
              </a:highlight>
              <a:latin typeface="Arial"/>
              <a:cs typeface="Arial"/>
            </a:endParaRP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96406D4F-FECE-3C80-507E-B8D1A4E2CF72}"/>
              </a:ext>
            </a:extLst>
          </p:cNvPr>
          <p:cNvSpPr txBox="1">
            <a:spLocks/>
          </p:cNvSpPr>
          <p:nvPr/>
        </p:nvSpPr>
        <p:spPr>
          <a:xfrm>
            <a:off x="436785" y="3876272"/>
            <a:ext cx="7992888" cy="3591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4D4D4D"/>
                </a:solidFill>
                <a:latin typeface="Arial"/>
                <a:cs typeface="Arial"/>
              </a:rPr>
              <a:t>Jízdárny, zámky, vily, luxusní restaurace a další místa vhodná pro společenské akce</a:t>
            </a:r>
          </a:p>
        </p:txBody>
      </p:sp>
    </p:spTree>
    <p:extLst>
      <p:ext uri="{BB962C8B-B14F-4D97-AF65-F5344CB8AC3E}">
        <p14:creationId xmlns:p14="http://schemas.microsoft.com/office/powerpoint/2010/main" val="1823983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Ústecký kraj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latin typeface="Arial"/>
                <a:cs typeface="Arial"/>
              </a:rPr>
              <a:t>Tipy na místa vhodná pro společenské akce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5173" y="411750"/>
            <a:ext cx="3719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715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833FA-8C93-EC87-D8AC-4CD10BC37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6A2CA0-6334-E688-8F25-B9D33DE08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Autofit/>
          </a:bodyPr>
          <a:lstStyle/>
          <a:p>
            <a:r>
              <a:rPr lang="cs-CZ" sz="2200" dirty="0">
                <a:latin typeface="Arial"/>
                <a:cs typeface="Arial"/>
              </a:rPr>
              <a:t>Restaurace Větruše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1E972D5-BDDF-1CCD-8414-3EFA76D74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2772" y="771549"/>
            <a:ext cx="5765412" cy="2399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Příjemná restaurace hotelu Větruše, který se ční nad řekou Labe s překrásným výhledem bude bezesporu patřit mezi Top místa pro úspěšnou galavečeři. </a:t>
            </a:r>
            <a:endParaRPr lang="en-US" dirty="0"/>
          </a:p>
          <a:p>
            <a:pPr algn="just"/>
            <a:endParaRPr lang="cs-CZ" sz="1000" b="1" dirty="0">
              <a:latin typeface="Arial"/>
              <a:cs typeface="Arial"/>
            </a:endParaRPr>
          </a:p>
          <a:p>
            <a:r>
              <a:rPr lang="cs-CZ" sz="900" dirty="0">
                <a:latin typeface="Arial"/>
                <a:cs typeface="Arial"/>
              </a:rPr>
              <a:t>Galla diner je možné uspořádat nejen v prostorách restaurace, ale i přímo na sále, který je v původní části zámečku a pojme dvojnásobek osob než restaurace. Restaurant hotelu Větruše je vyhlášený již více deset let svou znamenitou kuchyní a především oceňovanou hovězí svíčkovou nebo telecím řízkem přes celý talíř.</a:t>
            </a:r>
          </a:p>
          <a:p>
            <a:r>
              <a:rPr lang="cs-CZ" sz="900" dirty="0">
                <a:latin typeface="Arial"/>
                <a:cs typeface="Arial"/>
              </a:rPr>
              <a:t>Pokrmy jsou připravovány v návaznosti na sezónnost i lokální potraviny, je možné je doplnit párováním s víny.</a:t>
            </a:r>
            <a:endParaRPr lang="cs-CZ" sz="900" dirty="0"/>
          </a:p>
          <a:p>
            <a:pPr algn="just"/>
            <a:endParaRPr lang="cs-CZ" sz="1000" b="1" dirty="0"/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0F3A848A-866A-237D-52ED-ABB3DCBAFAE8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15" name="Zástupný symbol obrázku 6">
            <a:extLst>
              <a:ext uri="{FF2B5EF4-FFF2-40B4-BE49-F238E27FC236}">
                <a16:creationId xmlns:a16="http://schemas.microsoft.com/office/drawing/2014/main" id="{8F3DB3F1-16C6-579A-9B18-6A92D4A35B5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7" r="10277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16" name="Zástupný symbol obrázku 6">
            <a:extLst>
              <a:ext uri="{FF2B5EF4-FFF2-40B4-BE49-F238E27FC236}">
                <a16:creationId xmlns:a16="http://schemas.microsoft.com/office/drawing/2014/main" id="{E2351C08-4DD9-1DEB-2EFA-3C177B9E53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4" r="7604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21" name="Skupina 20">
            <a:extLst>
              <a:ext uri="{FF2B5EF4-FFF2-40B4-BE49-F238E27FC236}">
                <a16:creationId xmlns:a16="http://schemas.microsoft.com/office/drawing/2014/main" id="{0C3B09D6-84D8-A9CA-018B-4B8A146D45AF}"/>
              </a:ext>
            </a:extLst>
          </p:cNvPr>
          <p:cNvGrpSpPr/>
          <p:nvPr/>
        </p:nvGrpSpPr>
        <p:grpSpPr>
          <a:xfrm>
            <a:off x="607212" y="3215593"/>
            <a:ext cx="5084436" cy="919081"/>
            <a:chOff x="607212" y="3215593"/>
            <a:chExt cx="5084436" cy="919081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072A9D08-8760-AFCB-E229-AC5DFD76A3D5}"/>
                </a:ext>
              </a:extLst>
            </p:cNvPr>
            <p:cNvGrpSpPr/>
            <p:nvPr/>
          </p:nvGrpSpPr>
          <p:grpSpPr>
            <a:xfrm>
              <a:off x="607212" y="3229552"/>
              <a:ext cx="5084436" cy="905122"/>
              <a:chOff x="607212" y="3229552"/>
              <a:chExt cx="5084436" cy="905122"/>
            </a:xfrm>
          </p:grpSpPr>
          <p:grpSp>
            <p:nvGrpSpPr>
              <p:cNvPr id="8" name="Skupina 7">
                <a:extLst>
                  <a:ext uri="{FF2B5EF4-FFF2-40B4-BE49-F238E27FC236}">
                    <a16:creationId xmlns:a16="http://schemas.microsoft.com/office/drawing/2014/main" id="{775476FF-58A9-C781-844A-E5AD2E2D4F85}"/>
                  </a:ext>
                </a:extLst>
              </p:cNvPr>
              <p:cNvGrpSpPr/>
              <p:nvPr/>
            </p:nvGrpSpPr>
            <p:grpSpPr>
              <a:xfrm>
                <a:off x="611557" y="3673533"/>
                <a:ext cx="5080091" cy="461141"/>
                <a:chOff x="611557" y="3673533"/>
                <a:chExt cx="5080091" cy="461141"/>
              </a:xfrm>
            </p:grpSpPr>
            <p:grpSp>
              <p:nvGrpSpPr>
                <p:cNvPr id="9" name="Skupina 8">
                  <a:extLst>
                    <a:ext uri="{FF2B5EF4-FFF2-40B4-BE49-F238E27FC236}">
                      <a16:creationId xmlns:a16="http://schemas.microsoft.com/office/drawing/2014/main" id="{B2F19FA1-1F67-48FA-EBCB-4AA3E31B1289}"/>
                    </a:ext>
                  </a:extLst>
                </p:cNvPr>
                <p:cNvGrpSpPr/>
                <p:nvPr/>
              </p:nvGrpSpPr>
              <p:grpSpPr>
                <a:xfrm>
                  <a:off x="611557" y="3673533"/>
                  <a:ext cx="3674738" cy="461141"/>
                  <a:chOff x="530013" y="3586490"/>
                  <a:chExt cx="4292768" cy="526559"/>
                </a:xfrm>
              </p:grpSpPr>
              <p:pic>
                <p:nvPicPr>
                  <p:cNvPr id="17" name="Grafický objekt 16" descr="Mapa s označeným bodem obrys">
                    <a:extLst>
                      <a:ext uri="{FF2B5EF4-FFF2-40B4-BE49-F238E27FC236}">
                        <a16:creationId xmlns:a16="http://schemas.microsoft.com/office/drawing/2014/main" id="{C03062EF-2279-61AD-AF61-898FD722750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013" y="3586490"/>
                    <a:ext cx="268278" cy="268276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Skupina 21">
                    <a:extLst>
                      <a:ext uri="{FF2B5EF4-FFF2-40B4-BE49-F238E27FC236}">
                        <a16:creationId xmlns:a16="http://schemas.microsoft.com/office/drawing/2014/main" id="{AD54EAD9-51A3-FAA7-CC3A-823473FC839C}"/>
                      </a:ext>
                    </a:extLst>
                  </p:cNvPr>
                  <p:cNvGrpSpPr/>
                  <p:nvPr/>
                </p:nvGrpSpPr>
                <p:grpSpPr>
                  <a:xfrm>
                    <a:off x="530017" y="3844771"/>
                    <a:ext cx="4292764" cy="268278"/>
                    <a:chOff x="530017" y="3844771"/>
                    <a:chExt cx="4292764" cy="268278"/>
                  </a:xfrm>
                </p:grpSpPr>
                <p:sp>
                  <p:nvSpPr>
                    <p:cNvPr id="24" name="Zástupný symbol pro text 3">
                      <a:extLst>
                        <a:ext uri="{FF2B5EF4-FFF2-40B4-BE49-F238E27FC236}">
                          <a16:creationId xmlns:a16="http://schemas.microsoft.com/office/drawing/2014/main" id="{39FCCBE9-E9A0-563C-28C6-3510C67BD6EB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767166" y="3847597"/>
                      <a:ext cx="4055615" cy="242486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>
                      <a:normAutofit/>
                    </a:bodyPr>
                    <a:lstStyle>
                      <a:lvl1pPr marL="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400" b="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1pPr>
                      <a:lvl2pPr marL="457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20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2pPr>
                      <a:lvl3pPr marL="914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3pPr>
                      <a:lvl4pPr marL="1371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4pPr>
                      <a:lvl5pPr marL="18288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5pPr>
                      <a:lvl6pPr marL="22860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cs-CZ" sz="700" b="1"/>
                    </a:p>
                  </p:txBody>
                </p:sp>
                <p:pic>
                  <p:nvPicPr>
                    <p:cNvPr id="30" name="Grafický objekt 29" descr="Internet obrys">
                      <a:extLst>
                        <a:ext uri="{FF2B5EF4-FFF2-40B4-BE49-F238E27FC236}">
                          <a16:creationId xmlns:a16="http://schemas.microsoft.com/office/drawing/2014/main" id="{40E6487E-16D4-D92D-A4A7-57907531A1E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9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30017" y="3844771"/>
                      <a:ext cx="268277" cy="268278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10" name="Zástupný symbol pro text 3">
                  <a:extLst>
                    <a:ext uri="{FF2B5EF4-FFF2-40B4-BE49-F238E27FC236}">
                      <a16:creationId xmlns:a16="http://schemas.microsoft.com/office/drawing/2014/main" id="{8D827D87-D214-32D8-5345-FF6578DAD64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698467"/>
                  <a:ext cx="4877081" cy="21083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 err="1">
                      <a:latin typeface="Arial"/>
                      <a:cs typeface="Arial"/>
                    </a:rPr>
                    <a:t>Ústí</a:t>
                  </a:r>
                  <a:r>
                    <a:rPr lang="pl-PL" sz="700" b="1" dirty="0">
                      <a:latin typeface="Arial"/>
                      <a:cs typeface="Arial"/>
                    </a:rPr>
                    <a:t> nad </a:t>
                  </a:r>
                  <a:r>
                    <a:rPr lang="pl-PL" sz="700" b="1" dirty="0" err="1">
                      <a:latin typeface="Arial"/>
                      <a:cs typeface="Arial"/>
                    </a:rPr>
                    <a:t>Labem</a:t>
                  </a:r>
                  <a:r>
                    <a:rPr lang="pl-PL" sz="700" b="1" dirty="0">
                      <a:latin typeface="Arial"/>
                      <a:cs typeface="Arial"/>
                    </a:rPr>
                    <a:t> - </a:t>
                  </a:r>
                  <a:r>
                    <a:rPr lang="pl-PL" sz="700" b="1" dirty="0" err="1">
                      <a:latin typeface="Arial"/>
                      <a:cs typeface="Arial"/>
                    </a:rPr>
                    <a:t>Fibichova</a:t>
                  </a:r>
                  <a:r>
                    <a:rPr lang="pl-PL" sz="700" b="1" dirty="0">
                      <a:latin typeface="Arial"/>
                      <a:cs typeface="Arial"/>
                    </a:rPr>
                    <a:t> 3547/23</a:t>
                  </a:r>
                </a:p>
              </p:txBody>
            </p:sp>
            <p:sp>
              <p:nvSpPr>
                <p:cNvPr id="14" name="Zástupný symbol pro text 3">
                  <a:extLst>
                    <a:ext uri="{FF2B5EF4-FFF2-40B4-BE49-F238E27FC236}">
                      <a16:creationId xmlns:a16="http://schemas.microsoft.com/office/drawing/2014/main" id="{C929CB5A-F86C-C121-4AD5-E297E3A6376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908480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solidFill>
                        <a:srgbClr val="003C78"/>
                      </a:solidFill>
                      <a:latin typeface="Arial"/>
                      <a:cs typeface="Arial"/>
                      <a:hlinkClick r:id="rId10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www.hotel-vetruse.cz</a:t>
                  </a:r>
                  <a:endParaRPr lang="cs-CZ" b="1" dirty="0">
                    <a:solidFill>
                      <a:srgbClr val="003C78"/>
                    </a:solidFill>
                  </a:endParaRPr>
                </a:p>
              </p:txBody>
            </p:sp>
          </p:grpSp>
          <p:pic>
            <p:nvPicPr>
              <p:cNvPr id="11" name="Grafický objekt 10" descr="Promítací plátno obrys">
                <a:extLst>
                  <a:ext uri="{FF2B5EF4-FFF2-40B4-BE49-F238E27FC236}">
                    <a16:creationId xmlns:a16="http://schemas.microsoft.com/office/drawing/2014/main" id="{EEC3028C-8697-F0A0-746F-3543A5B35A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07212" y="3457588"/>
                <a:ext cx="234000" cy="234000"/>
              </a:xfrm>
              <a:prstGeom prst="rect">
                <a:avLst/>
              </a:prstGeom>
            </p:spPr>
          </p:pic>
          <p:sp>
            <p:nvSpPr>
              <p:cNvPr id="12" name="Zástupný symbol pro text 3">
                <a:extLst>
                  <a:ext uri="{FF2B5EF4-FFF2-40B4-BE49-F238E27FC236}">
                    <a16:creationId xmlns:a16="http://schemas.microsoft.com/office/drawing/2014/main" id="{5E3DA18B-E6D7-1947-4559-1ADE84E3B3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8834" y="3229552"/>
                <a:ext cx="4855515" cy="20005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b="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700" b="1" dirty="0">
                    <a:latin typeface="Arial"/>
                    <a:cs typeface="Arial"/>
                  </a:rPr>
                  <a:t>100 osob hlavní sál, restaurace 40 osob + dalších 5 salonku</a:t>
                </a:r>
                <a:endParaRPr lang="cs-CZ" sz="700" b="1" dirty="0"/>
              </a:p>
            </p:txBody>
          </p:sp>
        </p:grpSp>
        <p:pic>
          <p:nvPicPr>
            <p:cNvPr id="19" name="Grafický objekt 18" descr="Správní rada se souvislou výplní">
              <a:extLst>
                <a:ext uri="{FF2B5EF4-FFF2-40B4-BE49-F238E27FC236}">
                  <a16:creationId xmlns:a16="http://schemas.microsoft.com/office/drawing/2014/main" id="{74180B7D-6762-1568-5004-2AA72F69E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07212" y="3215593"/>
              <a:ext cx="234000" cy="234000"/>
            </a:xfrm>
            <a:prstGeom prst="rect">
              <a:avLst/>
            </a:prstGeom>
          </p:spPr>
        </p:pic>
        <p:sp>
          <p:nvSpPr>
            <p:cNvPr id="20" name="Zástupný symbol pro text 3">
              <a:extLst>
                <a:ext uri="{FF2B5EF4-FFF2-40B4-BE49-F238E27FC236}">
                  <a16:creationId xmlns:a16="http://schemas.microsoft.com/office/drawing/2014/main" id="{139A3DF8-0D20-F13E-4855-D36E2A1904EC}"/>
                </a:ext>
              </a:extLst>
            </p:cNvPr>
            <p:cNvSpPr txBox="1">
              <a:spLocks/>
            </p:cNvSpPr>
            <p:nvPr/>
          </p:nvSpPr>
          <p:spPr>
            <a:xfrm>
              <a:off x="808834" y="3463667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700" b="1" dirty="0">
                  <a:latin typeface="Arial"/>
                  <a:cs typeface="Arial"/>
                </a:rPr>
                <a:t>kompletní vybavení</a:t>
              </a:r>
              <a:endParaRPr lang="cs-CZ" sz="7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03576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DF71C-3386-DE4B-C58E-83B5289D8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986BA1-41A4-EC48-7EE8-381C457A3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Autofit/>
          </a:bodyPr>
          <a:lstStyle/>
          <a:p>
            <a:r>
              <a:rPr lang="cs-CZ" sz="2200" dirty="0" err="1">
                <a:latin typeface="Arial"/>
                <a:cs typeface="Arial"/>
              </a:rPr>
              <a:t>Arrigo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31D8226-3B97-7F00-25C2-DE0E0148A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2772" y="771549"/>
            <a:ext cx="5765412" cy="2399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Prvotřídní catering, prvotřídní suroviny, skvělý servis. Děčínské restaurace </a:t>
            </a:r>
            <a:r>
              <a:rPr lang="cs-CZ" sz="1000" b="1" dirty="0" err="1">
                <a:latin typeface="Arial"/>
                <a:cs typeface="Arial"/>
              </a:rPr>
              <a:t>Arrigo</a:t>
            </a:r>
            <a:r>
              <a:rPr lang="cs-CZ" sz="1000" b="1" dirty="0">
                <a:latin typeface="Arial"/>
                <a:cs typeface="Arial"/>
              </a:rPr>
              <a:t> umí kompletní služby a připraví pro vás i luxusní gala večer.</a:t>
            </a:r>
            <a:endParaRPr lang="cs-CZ" sz="1000" b="1" dirty="0"/>
          </a:p>
          <a:p>
            <a:endParaRPr lang="cs-CZ" sz="900" dirty="0">
              <a:latin typeface="Arial"/>
              <a:cs typeface="Arial"/>
            </a:endParaRPr>
          </a:p>
          <a:p>
            <a:r>
              <a:rPr lang="cs-CZ" sz="900" dirty="0">
                <a:latin typeface="Arial"/>
                <a:cs typeface="Arial"/>
              </a:rPr>
              <a:t>Restaurace nenabízí jen své prostory, ale své služby je schopen zrealizovat kdekoli, třeba i na rozkvetlé louce si budete připadat jako byste seděli v </a:t>
            </a:r>
            <a:r>
              <a:rPr lang="cs-CZ" sz="900" dirty="0" err="1">
                <a:latin typeface="Arial"/>
                <a:cs typeface="Arial"/>
              </a:rPr>
              <a:t>Arrigo</a:t>
            </a:r>
            <a:r>
              <a:rPr lang="cs-CZ" sz="900" dirty="0">
                <a:latin typeface="Arial"/>
                <a:cs typeface="Arial"/>
              </a:rPr>
              <a:t> restauraci.</a:t>
            </a:r>
          </a:p>
          <a:p>
            <a:r>
              <a:rPr lang="cs-CZ" sz="900" dirty="0">
                <a:latin typeface="Arial"/>
                <a:cs typeface="Arial"/>
              </a:rPr>
              <a:t>Nabídka jídel a nápojů tu nemá prakticky žádná omezení. V </a:t>
            </a:r>
            <a:r>
              <a:rPr lang="cs-CZ" sz="900" dirty="0" err="1">
                <a:latin typeface="Arial"/>
                <a:cs typeface="Arial"/>
              </a:rPr>
              <a:t>Arrigo</a:t>
            </a:r>
            <a:r>
              <a:rPr lang="cs-CZ" sz="900" dirty="0">
                <a:latin typeface="Arial"/>
                <a:cs typeface="Arial"/>
              </a:rPr>
              <a:t> se  jídlo mění v zážitek, který potěší všechny vaše smysly.</a:t>
            </a:r>
          </a:p>
          <a:p>
            <a:pPr algn="just"/>
            <a:endParaRPr lang="cs-CZ" sz="1000" b="1" dirty="0"/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2D206ABB-F3F5-3FB1-0D76-BAA098974875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15" name="Zástupný symbol obrázku 6">
            <a:extLst>
              <a:ext uri="{FF2B5EF4-FFF2-40B4-BE49-F238E27FC236}">
                <a16:creationId xmlns:a16="http://schemas.microsoft.com/office/drawing/2014/main" id="{F2865B6B-CF42-EEEE-DE1A-D57264A96F7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6" r="9086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16" name="Zástupný symbol obrázku 6">
            <a:extLst>
              <a:ext uri="{FF2B5EF4-FFF2-40B4-BE49-F238E27FC236}">
                <a16:creationId xmlns:a16="http://schemas.microsoft.com/office/drawing/2014/main" id="{0751062A-B556-9554-A0BC-F5311CCD38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7" r="10277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21" name="Skupina 20">
            <a:extLst>
              <a:ext uri="{FF2B5EF4-FFF2-40B4-BE49-F238E27FC236}">
                <a16:creationId xmlns:a16="http://schemas.microsoft.com/office/drawing/2014/main" id="{3F1D341B-208B-C8CC-15F2-8DD695A0B35E}"/>
              </a:ext>
            </a:extLst>
          </p:cNvPr>
          <p:cNvGrpSpPr/>
          <p:nvPr/>
        </p:nvGrpSpPr>
        <p:grpSpPr>
          <a:xfrm>
            <a:off x="571629" y="3219361"/>
            <a:ext cx="5062870" cy="919081"/>
            <a:chOff x="607212" y="3215593"/>
            <a:chExt cx="5062870" cy="919081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4FF6CA13-1C67-D6A5-5FF3-D58587681830}"/>
                </a:ext>
              </a:extLst>
            </p:cNvPr>
            <p:cNvGrpSpPr/>
            <p:nvPr/>
          </p:nvGrpSpPr>
          <p:grpSpPr>
            <a:xfrm>
              <a:off x="607212" y="3229552"/>
              <a:ext cx="5062870" cy="905122"/>
              <a:chOff x="607212" y="3229552"/>
              <a:chExt cx="5062870" cy="905122"/>
            </a:xfrm>
          </p:grpSpPr>
          <p:grpSp>
            <p:nvGrpSpPr>
              <p:cNvPr id="8" name="Skupina 7">
                <a:extLst>
                  <a:ext uri="{FF2B5EF4-FFF2-40B4-BE49-F238E27FC236}">
                    <a16:creationId xmlns:a16="http://schemas.microsoft.com/office/drawing/2014/main" id="{9B1DF8CD-5D7C-A5BE-B667-92E9C75F43A8}"/>
                  </a:ext>
                </a:extLst>
              </p:cNvPr>
              <p:cNvGrpSpPr/>
              <p:nvPr/>
            </p:nvGrpSpPr>
            <p:grpSpPr>
              <a:xfrm>
                <a:off x="611557" y="3673533"/>
                <a:ext cx="5058525" cy="461141"/>
                <a:chOff x="611557" y="3673533"/>
                <a:chExt cx="5058525" cy="461141"/>
              </a:xfrm>
            </p:grpSpPr>
            <p:grpSp>
              <p:nvGrpSpPr>
                <p:cNvPr id="9" name="Skupina 8">
                  <a:extLst>
                    <a:ext uri="{FF2B5EF4-FFF2-40B4-BE49-F238E27FC236}">
                      <a16:creationId xmlns:a16="http://schemas.microsoft.com/office/drawing/2014/main" id="{181461F5-5058-F087-E8EE-3F2DD1977617}"/>
                    </a:ext>
                  </a:extLst>
                </p:cNvPr>
                <p:cNvGrpSpPr/>
                <p:nvPr/>
              </p:nvGrpSpPr>
              <p:grpSpPr>
                <a:xfrm>
                  <a:off x="611557" y="3673533"/>
                  <a:ext cx="3674738" cy="461141"/>
                  <a:chOff x="530013" y="3586490"/>
                  <a:chExt cx="4292768" cy="526559"/>
                </a:xfrm>
              </p:grpSpPr>
              <p:pic>
                <p:nvPicPr>
                  <p:cNvPr id="17" name="Grafický objekt 16" descr="Mapa s označeným bodem obrys">
                    <a:extLst>
                      <a:ext uri="{FF2B5EF4-FFF2-40B4-BE49-F238E27FC236}">
                        <a16:creationId xmlns:a16="http://schemas.microsoft.com/office/drawing/2014/main" id="{C2A215B9-307C-AD48-19F5-93D2545A6C7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013" y="3586490"/>
                    <a:ext cx="268278" cy="268276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Skupina 21">
                    <a:extLst>
                      <a:ext uri="{FF2B5EF4-FFF2-40B4-BE49-F238E27FC236}">
                        <a16:creationId xmlns:a16="http://schemas.microsoft.com/office/drawing/2014/main" id="{F4330B2C-5BA5-461F-25D8-3EF7CB41F94F}"/>
                      </a:ext>
                    </a:extLst>
                  </p:cNvPr>
                  <p:cNvGrpSpPr/>
                  <p:nvPr/>
                </p:nvGrpSpPr>
                <p:grpSpPr>
                  <a:xfrm>
                    <a:off x="530017" y="3844771"/>
                    <a:ext cx="4292764" cy="268278"/>
                    <a:chOff x="530017" y="3844771"/>
                    <a:chExt cx="4292764" cy="268278"/>
                  </a:xfrm>
                </p:grpSpPr>
                <p:sp>
                  <p:nvSpPr>
                    <p:cNvPr id="24" name="Zástupný symbol pro text 3">
                      <a:extLst>
                        <a:ext uri="{FF2B5EF4-FFF2-40B4-BE49-F238E27FC236}">
                          <a16:creationId xmlns:a16="http://schemas.microsoft.com/office/drawing/2014/main" id="{1997A854-C4D4-C844-C895-E24AF10AA1CB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767166" y="3847597"/>
                      <a:ext cx="4055615" cy="242486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>
                      <a:normAutofit/>
                    </a:bodyPr>
                    <a:lstStyle>
                      <a:lvl1pPr marL="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400" b="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1pPr>
                      <a:lvl2pPr marL="457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20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2pPr>
                      <a:lvl3pPr marL="914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3pPr>
                      <a:lvl4pPr marL="1371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4pPr>
                      <a:lvl5pPr marL="18288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5pPr>
                      <a:lvl6pPr marL="22860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cs-CZ" sz="700" b="1"/>
                    </a:p>
                  </p:txBody>
                </p:sp>
                <p:pic>
                  <p:nvPicPr>
                    <p:cNvPr id="30" name="Grafický objekt 29" descr="Internet obrys">
                      <a:extLst>
                        <a:ext uri="{FF2B5EF4-FFF2-40B4-BE49-F238E27FC236}">
                          <a16:creationId xmlns:a16="http://schemas.microsoft.com/office/drawing/2014/main" id="{529317C9-5DA4-A6DA-E2FF-5E43F83BB40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9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30017" y="3844771"/>
                      <a:ext cx="268277" cy="268278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10" name="Zástupný symbol pro text 3">
                  <a:extLst>
                    <a:ext uri="{FF2B5EF4-FFF2-40B4-BE49-F238E27FC236}">
                      <a16:creationId xmlns:a16="http://schemas.microsoft.com/office/drawing/2014/main" id="{7085C6E7-B730-92AB-DD00-D2BC2DC17EC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687684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latin typeface="Arial"/>
                      <a:cs typeface="Arial"/>
                      <a:hlinkClick r:id="rId10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Duchcovská 827/6, 405 02 Děčín I</a:t>
                  </a:r>
                  <a:endParaRPr lang="en-US" sz="700" b="1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4" name="Zástupný symbol pro text 3">
                  <a:extLst>
                    <a:ext uri="{FF2B5EF4-FFF2-40B4-BE49-F238E27FC236}">
                      <a16:creationId xmlns:a16="http://schemas.microsoft.com/office/drawing/2014/main" id="{3B3AF16C-D2FF-B673-F5A8-2444934F61E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908480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solidFill>
                        <a:srgbClr val="003C78"/>
                      </a:solidFill>
                      <a:latin typeface="Arial"/>
                      <a:cs typeface="Arial"/>
                      <a:hlinkClick r:id="rId11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www.arrigo.cz</a:t>
                  </a:r>
                  <a:endParaRPr lang="en-US" b="1" dirty="0">
                    <a:solidFill>
                      <a:srgbClr val="003C78"/>
                    </a:solidFill>
                  </a:endParaRPr>
                </a:p>
              </p:txBody>
            </p:sp>
          </p:grpSp>
          <p:pic>
            <p:nvPicPr>
              <p:cNvPr id="11" name="Grafický objekt 10" descr="Promítací plátno obrys">
                <a:extLst>
                  <a:ext uri="{FF2B5EF4-FFF2-40B4-BE49-F238E27FC236}">
                    <a16:creationId xmlns:a16="http://schemas.microsoft.com/office/drawing/2014/main" id="{EB5C3442-151D-E12D-0252-016201114E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07212" y="3457588"/>
                <a:ext cx="234000" cy="234000"/>
              </a:xfrm>
              <a:prstGeom prst="rect">
                <a:avLst/>
              </a:prstGeom>
            </p:spPr>
          </p:pic>
          <p:sp>
            <p:nvSpPr>
              <p:cNvPr id="12" name="Zástupný symbol pro text 3">
                <a:extLst>
                  <a:ext uri="{FF2B5EF4-FFF2-40B4-BE49-F238E27FC236}">
                    <a16:creationId xmlns:a16="http://schemas.microsoft.com/office/drawing/2014/main" id="{06D2603A-5BE7-5288-791A-4E4C14F257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8834" y="3229552"/>
                <a:ext cx="4855515" cy="20005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b="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700" b="1" dirty="0">
                    <a:latin typeface="Arial"/>
                    <a:cs typeface="Arial"/>
                  </a:rPr>
                  <a:t>40 – 60 osob</a:t>
                </a:r>
                <a:endParaRPr lang="cs-CZ" sz="700" b="1" dirty="0"/>
              </a:p>
            </p:txBody>
          </p:sp>
        </p:grpSp>
        <p:pic>
          <p:nvPicPr>
            <p:cNvPr id="19" name="Grafický objekt 18" descr="Správní rada se souvislou výplní">
              <a:extLst>
                <a:ext uri="{FF2B5EF4-FFF2-40B4-BE49-F238E27FC236}">
                  <a16:creationId xmlns:a16="http://schemas.microsoft.com/office/drawing/2014/main" id="{0B719D08-372F-3D25-25FD-BEA7C07656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07212" y="3215593"/>
              <a:ext cx="234000" cy="234000"/>
            </a:xfrm>
            <a:prstGeom prst="rect">
              <a:avLst/>
            </a:prstGeom>
          </p:spPr>
        </p:pic>
        <p:sp>
          <p:nvSpPr>
            <p:cNvPr id="20" name="Zástupný symbol pro text 3">
              <a:extLst>
                <a:ext uri="{FF2B5EF4-FFF2-40B4-BE49-F238E27FC236}">
                  <a16:creationId xmlns:a16="http://schemas.microsoft.com/office/drawing/2014/main" id="{7A514DD3-B0D4-5B93-BC7A-1D862AA0D3A2}"/>
                </a:ext>
              </a:extLst>
            </p:cNvPr>
            <p:cNvSpPr txBox="1">
              <a:spLocks/>
            </p:cNvSpPr>
            <p:nvPr/>
          </p:nvSpPr>
          <p:spPr>
            <a:xfrm>
              <a:off x="808834" y="3463667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700" b="1" dirty="0">
                  <a:latin typeface="Arial"/>
                  <a:cs typeface="Arial"/>
                </a:rPr>
                <a:t>kompletní vybavení</a:t>
              </a:r>
              <a:endParaRPr lang="cs-CZ" sz="7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83134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DA1CB-9D71-A3E6-8EC2-3005399F2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D09D98-0EA1-3071-88F8-7916E491F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Autofit/>
          </a:bodyPr>
          <a:lstStyle/>
          <a:p>
            <a:r>
              <a:rPr lang="cs-CZ" sz="2200" dirty="0">
                <a:latin typeface="Arial"/>
                <a:cs typeface="Arial"/>
              </a:rPr>
              <a:t>Restaurace </a:t>
            </a:r>
            <a:r>
              <a:rPr lang="cs-CZ" sz="2200" dirty="0" err="1">
                <a:latin typeface="Arial"/>
                <a:cs typeface="Arial"/>
              </a:rPr>
              <a:t>Remedi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5DE22E4-467C-3DF3-552C-FA33A9949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2772" y="771549"/>
            <a:ext cx="5765412" cy="2399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Luxusní přitom romantická restaurace ve venkovském resortu Oblík vás uchvátí svým smyslem pro dokonalost a detail. Každá drobnost je tu originální, stejně jako kuchyně.</a:t>
            </a:r>
            <a:endParaRPr lang="cs-CZ" sz="1000" b="1" dirty="0"/>
          </a:p>
          <a:p>
            <a:endParaRPr lang="cs-CZ" sz="900">
              <a:latin typeface="Arial"/>
              <a:cs typeface="Arial"/>
            </a:endParaRPr>
          </a:p>
          <a:p>
            <a:r>
              <a:rPr lang="cs-CZ" sz="900" dirty="0">
                <a:latin typeface="Arial"/>
                <a:cs typeface="Arial"/>
              </a:rPr>
              <a:t>V </a:t>
            </a:r>
            <a:r>
              <a:rPr lang="cs-CZ" sz="900" dirty="0" err="1">
                <a:latin typeface="Arial"/>
                <a:cs typeface="Arial"/>
              </a:rPr>
              <a:t>Remedi</a:t>
            </a:r>
            <a:r>
              <a:rPr lang="cs-CZ" sz="900" dirty="0">
                <a:latin typeface="Arial"/>
                <a:cs typeface="Arial"/>
              </a:rPr>
              <a:t> vám připraví menu přesně na míru vašim potřebám v kombinaci s lokálními víny. Sestaví vám menu pro maso znalce i pro vegetariány. Během konzumace a posezení v restauraci vás jistě uchvátí porcelánový strop.</a:t>
            </a:r>
          </a:p>
          <a:p>
            <a:r>
              <a:rPr lang="cs-CZ" sz="900" dirty="0">
                <a:latin typeface="Arial"/>
                <a:cs typeface="Arial"/>
              </a:rPr>
              <a:t>V celé gastronomii je uplatňován  princip "</a:t>
            </a:r>
            <a:r>
              <a:rPr lang="cs-CZ" sz="900" dirty="0" err="1">
                <a:latin typeface="Arial"/>
                <a:cs typeface="Arial"/>
              </a:rPr>
              <a:t>Farm</a:t>
            </a:r>
            <a:r>
              <a:rPr lang="cs-CZ" sz="900" dirty="0">
                <a:latin typeface="Arial"/>
                <a:cs typeface="Arial"/>
              </a:rPr>
              <a:t>-to-table", který zajišťuje nejvyšší kvalitu pokrmů a čerstvost surovin díky pěstováním vlastní zeleniny, bylinek a dalších plodin.</a:t>
            </a:r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135C2756-24B2-6026-2E5C-75D929B1CEB6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15" name="Zástupný symbol obrázku 6">
            <a:extLst>
              <a:ext uri="{FF2B5EF4-FFF2-40B4-BE49-F238E27FC236}">
                <a16:creationId xmlns:a16="http://schemas.microsoft.com/office/drawing/2014/main" id="{24FA62EB-D34A-168D-D51D-B024D238027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7" r="10277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16" name="Zástupný symbol obrázku 6">
            <a:extLst>
              <a:ext uri="{FF2B5EF4-FFF2-40B4-BE49-F238E27FC236}">
                <a16:creationId xmlns:a16="http://schemas.microsoft.com/office/drawing/2014/main" id="{5759CCFE-C442-92A9-2CE9-7E2D209B2F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7" r="10277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21" name="Skupina 20">
            <a:extLst>
              <a:ext uri="{FF2B5EF4-FFF2-40B4-BE49-F238E27FC236}">
                <a16:creationId xmlns:a16="http://schemas.microsoft.com/office/drawing/2014/main" id="{0FBD3913-BCA4-595C-98B1-AC21912786F2}"/>
              </a:ext>
            </a:extLst>
          </p:cNvPr>
          <p:cNvGrpSpPr/>
          <p:nvPr/>
        </p:nvGrpSpPr>
        <p:grpSpPr>
          <a:xfrm>
            <a:off x="607212" y="3215593"/>
            <a:ext cx="5062870" cy="919081"/>
            <a:chOff x="607212" y="3215593"/>
            <a:chExt cx="5062870" cy="919081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9D3AEC44-DB26-EF52-D78D-552BD03E40CB}"/>
                </a:ext>
              </a:extLst>
            </p:cNvPr>
            <p:cNvGrpSpPr/>
            <p:nvPr/>
          </p:nvGrpSpPr>
          <p:grpSpPr>
            <a:xfrm>
              <a:off x="607212" y="3229552"/>
              <a:ext cx="5062870" cy="905122"/>
              <a:chOff x="607212" y="3229552"/>
              <a:chExt cx="5062870" cy="905122"/>
            </a:xfrm>
          </p:grpSpPr>
          <p:grpSp>
            <p:nvGrpSpPr>
              <p:cNvPr id="8" name="Skupina 7">
                <a:extLst>
                  <a:ext uri="{FF2B5EF4-FFF2-40B4-BE49-F238E27FC236}">
                    <a16:creationId xmlns:a16="http://schemas.microsoft.com/office/drawing/2014/main" id="{8EDAD240-6CC1-46CA-7858-92B859728E20}"/>
                  </a:ext>
                </a:extLst>
              </p:cNvPr>
              <p:cNvGrpSpPr/>
              <p:nvPr/>
            </p:nvGrpSpPr>
            <p:grpSpPr>
              <a:xfrm>
                <a:off x="611557" y="3673533"/>
                <a:ext cx="5058525" cy="461141"/>
                <a:chOff x="611557" y="3673533"/>
                <a:chExt cx="5058525" cy="461141"/>
              </a:xfrm>
            </p:grpSpPr>
            <p:grpSp>
              <p:nvGrpSpPr>
                <p:cNvPr id="9" name="Skupina 8">
                  <a:extLst>
                    <a:ext uri="{FF2B5EF4-FFF2-40B4-BE49-F238E27FC236}">
                      <a16:creationId xmlns:a16="http://schemas.microsoft.com/office/drawing/2014/main" id="{84BD8C61-4839-4BE8-ABDE-107B39A96D55}"/>
                    </a:ext>
                  </a:extLst>
                </p:cNvPr>
                <p:cNvGrpSpPr/>
                <p:nvPr/>
              </p:nvGrpSpPr>
              <p:grpSpPr>
                <a:xfrm>
                  <a:off x="611557" y="3673533"/>
                  <a:ext cx="3674738" cy="461141"/>
                  <a:chOff x="530013" y="3586490"/>
                  <a:chExt cx="4292768" cy="526559"/>
                </a:xfrm>
              </p:grpSpPr>
              <p:pic>
                <p:nvPicPr>
                  <p:cNvPr id="17" name="Grafický objekt 16" descr="Mapa s označeným bodem obrys">
                    <a:extLst>
                      <a:ext uri="{FF2B5EF4-FFF2-40B4-BE49-F238E27FC236}">
                        <a16:creationId xmlns:a16="http://schemas.microsoft.com/office/drawing/2014/main" id="{C813D648-D4EF-EA12-C17B-EC00A6E718A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013" y="3586490"/>
                    <a:ext cx="268278" cy="268276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Skupina 21">
                    <a:extLst>
                      <a:ext uri="{FF2B5EF4-FFF2-40B4-BE49-F238E27FC236}">
                        <a16:creationId xmlns:a16="http://schemas.microsoft.com/office/drawing/2014/main" id="{EB4FB928-D30F-9298-529C-5A2F48CC74C4}"/>
                      </a:ext>
                    </a:extLst>
                  </p:cNvPr>
                  <p:cNvGrpSpPr/>
                  <p:nvPr/>
                </p:nvGrpSpPr>
                <p:grpSpPr>
                  <a:xfrm>
                    <a:off x="530017" y="3844771"/>
                    <a:ext cx="4292764" cy="268278"/>
                    <a:chOff x="530017" y="3844771"/>
                    <a:chExt cx="4292764" cy="268278"/>
                  </a:xfrm>
                </p:grpSpPr>
                <p:sp>
                  <p:nvSpPr>
                    <p:cNvPr id="24" name="Zástupný symbol pro text 3">
                      <a:extLst>
                        <a:ext uri="{FF2B5EF4-FFF2-40B4-BE49-F238E27FC236}">
                          <a16:creationId xmlns:a16="http://schemas.microsoft.com/office/drawing/2014/main" id="{E7057F32-3F91-D4B5-55C0-EFF9375B848F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767166" y="3847597"/>
                      <a:ext cx="4055615" cy="242486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>
                      <a:normAutofit/>
                    </a:bodyPr>
                    <a:lstStyle>
                      <a:lvl1pPr marL="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400" b="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1pPr>
                      <a:lvl2pPr marL="457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20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2pPr>
                      <a:lvl3pPr marL="914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3pPr>
                      <a:lvl4pPr marL="1371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4pPr>
                      <a:lvl5pPr marL="18288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5pPr>
                      <a:lvl6pPr marL="22860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cs-CZ" sz="700" b="1"/>
                    </a:p>
                  </p:txBody>
                </p:sp>
                <p:pic>
                  <p:nvPicPr>
                    <p:cNvPr id="30" name="Grafický objekt 29" descr="Internet obrys">
                      <a:extLst>
                        <a:ext uri="{FF2B5EF4-FFF2-40B4-BE49-F238E27FC236}">
                          <a16:creationId xmlns:a16="http://schemas.microsoft.com/office/drawing/2014/main" id="{69B350EE-76B3-A410-BF4D-FE7281E2CAA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9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30017" y="3844771"/>
                      <a:ext cx="268277" cy="268278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10" name="Zástupný symbol pro text 3">
                  <a:extLst>
                    <a:ext uri="{FF2B5EF4-FFF2-40B4-BE49-F238E27FC236}">
                      <a16:creationId xmlns:a16="http://schemas.microsoft.com/office/drawing/2014/main" id="{EECDBA7C-3D94-067B-C04C-D8844987074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687684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latin typeface="Arial"/>
                      <a:cs typeface="Arial"/>
                    </a:rPr>
                    <a:t>Resort Oblík , Raná 28, 439 24</a:t>
                  </a:r>
                  <a:endParaRPr lang="cs-CZ" sz="700" b="1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4" name="Zástupný symbol pro text 3">
                  <a:extLst>
                    <a:ext uri="{FF2B5EF4-FFF2-40B4-BE49-F238E27FC236}">
                      <a16:creationId xmlns:a16="http://schemas.microsoft.com/office/drawing/2014/main" id="{0261BE9E-43AC-6F8A-5A19-2B21FEB416D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908480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solidFill>
                        <a:srgbClr val="003C78"/>
                      </a:solidFill>
                      <a:latin typeface="Arial"/>
                      <a:cs typeface="Arial"/>
                      <a:hlinkClick r:id="rId10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www.oblik-resort.com</a:t>
                  </a:r>
                  <a:endParaRPr lang="cs-CZ" b="1" dirty="0">
                    <a:solidFill>
                      <a:srgbClr val="003C78"/>
                    </a:solidFill>
                  </a:endParaRPr>
                </a:p>
              </p:txBody>
            </p:sp>
          </p:grpSp>
          <p:pic>
            <p:nvPicPr>
              <p:cNvPr id="11" name="Grafický objekt 10" descr="Promítací plátno obrys">
                <a:extLst>
                  <a:ext uri="{FF2B5EF4-FFF2-40B4-BE49-F238E27FC236}">
                    <a16:creationId xmlns:a16="http://schemas.microsoft.com/office/drawing/2014/main" id="{966076BA-E6BC-E7FB-32C7-67D1BADA07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07212" y="3457588"/>
                <a:ext cx="234000" cy="234000"/>
              </a:xfrm>
              <a:prstGeom prst="rect">
                <a:avLst/>
              </a:prstGeom>
            </p:spPr>
          </p:pic>
          <p:sp>
            <p:nvSpPr>
              <p:cNvPr id="12" name="Zástupný symbol pro text 3">
                <a:extLst>
                  <a:ext uri="{FF2B5EF4-FFF2-40B4-BE49-F238E27FC236}">
                    <a16:creationId xmlns:a16="http://schemas.microsoft.com/office/drawing/2014/main" id="{95076C18-3028-30BB-951D-FCCA588EA0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8834" y="3229552"/>
                <a:ext cx="4855515" cy="20005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b="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700" b="1" dirty="0">
                    <a:latin typeface="Arial"/>
                    <a:cs typeface="Arial"/>
                  </a:rPr>
                  <a:t>70 osob</a:t>
                </a:r>
                <a:endParaRPr lang="cs-CZ" dirty="0"/>
              </a:p>
            </p:txBody>
          </p:sp>
        </p:grpSp>
        <p:pic>
          <p:nvPicPr>
            <p:cNvPr id="19" name="Grafický objekt 18" descr="Správní rada se souvislou výplní">
              <a:extLst>
                <a:ext uri="{FF2B5EF4-FFF2-40B4-BE49-F238E27FC236}">
                  <a16:creationId xmlns:a16="http://schemas.microsoft.com/office/drawing/2014/main" id="{87CD9D92-BFB8-6DBA-C866-845AB661C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07212" y="3215593"/>
              <a:ext cx="234000" cy="234000"/>
            </a:xfrm>
            <a:prstGeom prst="rect">
              <a:avLst/>
            </a:prstGeom>
          </p:spPr>
        </p:pic>
        <p:sp>
          <p:nvSpPr>
            <p:cNvPr id="20" name="Zástupný symbol pro text 3">
              <a:extLst>
                <a:ext uri="{FF2B5EF4-FFF2-40B4-BE49-F238E27FC236}">
                  <a16:creationId xmlns:a16="http://schemas.microsoft.com/office/drawing/2014/main" id="{34F4C18E-BDD3-E4FC-7FE0-BC1AE0F66D2A}"/>
                </a:ext>
              </a:extLst>
            </p:cNvPr>
            <p:cNvSpPr txBox="1">
              <a:spLocks/>
            </p:cNvSpPr>
            <p:nvPr/>
          </p:nvSpPr>
          <p:spPr>
            <a:xfrm>
              <a:off x="808834" y="3463667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700" b="1" dirty="0">
                  <a:latin typeface="Arial"/>
                  <a:cs typeface="Arial"/>
                </a:rPr>
                <a:t>kompletní vlastní vybavení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1789484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73862-EB22-56B9-AF17-DCD8325C1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E9AD53-1404-1AA5-039F-A2583929B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Autofit/>
          </a:bodyPr>
          <a:lstStyle/>
          <a:p>
            <a:r>
              <a:rPr lang="cs-CZ" sz="2200" dirty="0">
                <a:latin typeface="Arial"/>
                <a:cs typeface="Arial"/>
              </a:rPr>
              <a:t>Restaurace Garden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5493FF1-4FF5-0E18-E758-4E83AC157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2772" y="771549"/>
            <a:ext cx="5765412" cy="2399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Elegantní, moderní, vzdušná, prosluněná – to jsou vlastnosti, které jednoznačně definují Restauraci Garden v Monopolu.</a:t>
            </a:r>
            <a:endParaRPr lang="en-US" sz="1000" b="1" dirty="0">
              <a:latin typeface="Arial"/>
              <a:cs typeface="Arial"/>
            </a:endParaRPr>
          </a:p>
          <a:p>
            <a:pPr algn="just"/>
            <a:endParaRPr lang="cs-CZ" sz="1000" b="1" dirty="0">
              <a:latin typeface="Arial"/>
              <a:cs typeface="Arial"/>
            </a:endParaRPr>
          </a:p>
          <a:p>
            <a:pPr algn="just"/>
            <a:r>
              <a:rPr lang="cs-CZ" sz="900" dirty="0">
                <a:latin typeface="Arial"/>
                <a:cs typeface="Arial"/>
              </a:rPr>
              <a:t>Restaurace Garden je druhá z restaurací Wellness hotelu Monopol v Teplicích. Jedinečnou atmosféru vytváří prosklené části stropu i prosklené stěny, které do interiéru vnáší přirozené světlo. 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K dispozici je také venkovní terasa pro příjemné posezení s výhledem na nádherný Kostel Svatého Bartoloměje.</a:t>
            </a:r>
            <a:endParaRPr lang="cs-CZ" dirty="0"/>
          </a:p>
          <a:p>
            <a:pPr algn="just"/>
            <a:r>
              <a:rPr lang="cs-CZ" sz="900" dirty="0">
                <a:latin typeface="Arial"/>
                <a:cs typeface="Arial"/>
              </a:rPr>
              <a:t>Lobby může posloužit jako samostatný salon.</a:t>
            </a:r>
            <a:endParaRPr lang="cs-CZ" sz="900" dirty="0"/>
          </a:p>
          <a:p>
            <a:pPr algn="just"/>
            <a:endParaRPr lang="cs-CZ" sz="1000" b="1"/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C5AFBF9F-DD80-5DF6-FC99-E2CB5A0875D6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15" name="Zástupný symbol obrázku 6">
            <a:extLst>
              <a:ext uri="{FF2B5EF4-FFF2-40B4-BE49-F238E27FC236}">
                <a16:creationId xmlns:a16="http://schemas.microsoft.com/office/drawing/2014/main" id="{56B09346-E563-356B-CE7C-3E0CBB03042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7" r="10277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16" name="Zástupný symbol obrázku 6">
            <a:extLst>
              <a:ext uri="{FF2B5EF4-FFF2-40B4-BE49-F238E27FC236}">
                <a16:creationId xmlns:a16="http://schemas.microsoft.com/office/drawing/2014/main" id="{AA98B4A4-1BF4-499A-D36B-E149D78AE3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7" r="10277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21" name="Skupina 20">
            <a:extLst>
              <a:ext uri="{FF2B5EF4-FFF2-40B4-BE49-F238E27FC236}">
                <a16:creationId xmlns:a16="http://schemas.microsoft.com/office/drawing/2014/main" id="{C77E67D1-5633-DD74-9D7E-910F08FC470A}"/>
              </a:ext>
            </a:extLst>
          </p:cNvPr>
          <p:cNvGrpSpPr/>
          <p:nvPr/>
        </p:nvGrpSpPr>
        <p:grpSpPr>
          <a:xfrm>
            <a:off x="607212" y="3215593"/>
            <a:ext cx="5062870" cy="919081"/>
            <a:chOff x="607212" y="3215593"/>
            <a:chExt cx="5062870" cy="919081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2EACCCFE-93F2-428C-E898-C2EB5EE2C4DE}"/>
                </a:ext>
              </a:extLst>
            </p:cNvPr>
            <p:cNvGrpSpPr/>
            <p:nvPr/>
          </p:nvGrpSpPr>
          <p:grpSpPr>
            <a:xfrm>
              <a:off x="607212" y="3229552"/>
              <a:ext cx="5062870" cy="905122"/>
              <a:chOff x="607212" y="3229552"/>
              <a:chExt cx="5062870" cy="905122"/>
            </a:xfrm>
          </p:grpSpPr>
          <p:grpSp>
            <p:nvGrpSpPr>
              <p:cNvPr id="8" name="Skupina 7">
                <a:extLst>
                  <a:ext uri="{FF2B5EF4-FFF2-40B4-BE49-F238E27FC236}">
                    <a16:creationId xmlns:a16="http://schemas.microsoft.com/office/drawing/2014/main" id="{D9351464-93B0-6E15-9DDC-1508A0CE19B4}"/>
                  </a:ext>
                </a:extLst>
              </p:cNvPr>
              <p:cNvGrpSpPr/>
              <p:nvPr/>
            </p:nvGrpSpPr>
            <p:grpSpPr>
              <a:xfrm>
                <a:off x="611557" y="3673533"/>
                <a:ext cx="5058525" cy="461141"/>
                <a:chOff x="611557" y="3673533"/>
                <a:chExt cx="5058525" cy="461141"/>
              </a:xfrm>
            </p:grpSpPr>
            <p:grpSp>
              <p:nvGrpSpPr>
                <p:cNvPr id="9" name="Skupina 8">
                  <a:extLst>
                    <a:ext uri="{FF2B5EF4-FFF2-40B4-BE49-F238E27FC236}">
                      <a16:creationId xmlns:a16="http://schemas.microsoft.com/office/drawing/2014/main" id="{D4A550F1-E87C-61A6-CCC2-FB721B9F4A9B}"/>
                    </a:ext>
                  </a:extLst>
                </p:cNvPr>
                <p:cNvGrpSpPr/>
                <p:nvPr/>
              </p:nvGrpSpPr>
              <p:grpSpPr>
                <a:xfrm>
                  <a:off x="611557" y="3673533"/>
                  <a:ext cx="3674738" cy="461141"/>
                  <a:chOff x="530013" y="3586490"/>
                  <a:chExt cx="4292768" cy="526559"/>
                </a:xfrm>
              </p:grpSpPr>
              <p:pic>
                <p:nvPicPr>
                  <p:cNvPr id="17" name="Grafický objekt 16" descr="Mapa s označeným bodem obrys">
                    <a:extLst>
                      <a:ext uri="{FF2B5EF4-FFF2-40B4-BE49-F238E27FC236}">
                        <a16:creationId xmlns:a16="http://schemas.microsoft.com/office/drawing/2014/main" id="{CBFFB9FF-D9B5-9D65-1EAB-1663D7A8577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013" y="3586490"/>
                    <a:ext cx="268278" cy="268276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Skupina 21">
                    <a:extLst>
                      <a:ext uri="{FF2B5EF4-FFF2-40B4-BE49-F238E27FC236}">
                        <a16:creationId xmlns:a16="http://schemas.microsoft.com/office/drawing/2014/main" id="{88520E0A-836F-BA13-59D4-E5ADA12984F1}"/>
                      </a:ext>
                    </a:extLst>
                  </p:cNvPr>
                  <p:cNvGrpSpPr/>
                  <p:nvPr/>
                </p:nvGrpSpPr>
                <p:grpSpPr>
                  <a:xfrm>
                    <a:off x="530017" y="3844771"/>
                    <a:ext cx="4292764" cy="268278"/>
                    <a:chOff x="530017" y="3844771"/>
                    <a:chExt cx="4292764" cy="268278"/>
                  </a:xfrm>
                </p:grpSpPr>
                <p:sp>
                  <p:nvSpPr>
                    <p:cNvPr id="24" name="Zástupný symbol pro text 3">
                      <a:extLst>
                        <a:ext uri="{FF2B5EF4-FFF2-40B4-BE49-F238E27FC236}">
                          <a16:creationId xmlns:a16="http://schemas.microsoft.com/office/drawing/2014/main" id="{A3EE947A-D90D-2671-FAF8-32AC9BE2CD11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767166" y="3847597"/>
                      <a:ext cx="4055615" cy="242486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>
                      <a:normAutofit/>
                    </a:bodyPr>
                    <a:lstStyle>
                      <a:lvl1pPr marL="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400" b="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1pPr>
                      <a:lvl2pPr marL="457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20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2pPr>
                      <a:lvl3pPr marL="914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3pPr>
                      <a:lvl4pPr marL="1371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4pPr>
                      <a:lvl5pPr marL="18288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5pPr>
                      <a:lvl6pPr marL="22860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cs-CZ" sz="700" b="1"/>
                    </a:p>
                  </p:txBody>
                </p:sp>
                <p:pic>
                  <p:nvPicPr>
                    <p:cNvPr id="30" name="Grafický objekt 29" descr="Internet obrys">
                      <a:extLst>
                        <a:ext uri="{FF2B5EF4-FFF2-40B4-BE49-F238E27FC236}">
                          <a16:creationId xmlns:a16="http://schemas.microsoft.com/office/drawing/2014/main" id="{C6776013-82EC-0618-994D-E4846B77EA2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9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30017" y="3844771"/>
                      <a:ext cx="268277" cy="268278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10" name="Zástupný symbol pro text 3">
                  <a:extLst>
                    <a:ext uri="{FF2B5EF4-FFF2-40B4-BE49-F238E27FC236}">
                      <a16:creationId xmlns:a16="http://schemas.microsoft.com/office/drawing/2014/main" id="{3EF43316-6E8D-8877-60B3-7A92F396592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687684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 fontScale="70000" lnSpcReduction="20000"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1000" b="1" dirty="0">
                      <a:latin typeface="Arial"/>
                      <a:cs typeface="Arial"/>
                    </a:rPr>
                    <a:t>Masarykova 433, Teplice</a:t>
                  </a:r>
                  <a:r>
                    <a:rPr lang="pl-PL" sz="110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42, Teplice</a:t>
                  </a:r>
                  <a:endParaRPr lang="cs-CZ" sz="700" b="1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4" name="Zástupný symbol pro text 3">
                  <a:extLst>
                    <a:ext uri="{FF2B5EF4-FFF2-40B4-BE49-F238E27FC236}">
                      <a16:creationId xmlns:a16="http://schemas.microsoft.com/office/drawing/2014/main" id="{68E02A7D-DEFD-D228-2593-C5D308C8F4B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908480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solidFill>
                        <a:srgbClr val="003C78"/>
                      </a:solidFill>
                      <a:latin typeface="Arial"/>
                      <a:cs typeface="Arial"/>
                      <a:hlinkClick r:id="rId10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www.pivovarmonopol.cz</a:t>
                  </a:r>
                  <a:endParaRPr lang="cs-CZ" b="1" dirty="0">
                    <a:solidFill>
                      <a:srgbClr val="003C78"/>
                    </a:solidFill>
                  </a:endParaRPr>
                </a:p>
              </p:txBody>
            </p:sp>
          </p:grpSp>
          <p:pic>
            <p:nvPicPr>
              <p:cNvPr id="11" name="Grafický objekt 10" descr="Promítací plátno obrys">
                <a:extLst>
                  <a:ext uri="{FF2B5EF4-FFF2-40B4-BE49-F238E27FC236}">
                    <a16:creationId xmlns:a16="http://schemas.microsoft.com/office/drawing/2014/main" id="{45E0425F-2ED8-27BA-D628-C97F81A17B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07212" y="3457588"/>
                <a:ext cx="234000" cy="234000"/>
              </a:xfrm>
              <a:prstGeom prst="rect">
                <a:avLst/>
              </a:prstGeom>
            </p:spPr>
          </p:pic>
          <p:sp>
            <p:nvSpPr>
              <p:cNvPr id="12" name="Zástupný symbol pro text 3">
                <a:extLst>
                  <a:ext uri="{FF2B5EF4-FFF2-40B4-BE49-F238E27FC236}">
                    <a16:creationId xmlns:a16="http://schemas.microsoft.com/office/drawing/2014/main" id="{AE57A190-9B05-855E-B9CC-01496D6512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8834" y="3229552"/>
                <a:ext cx="4855515" cy="20005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b="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700" b="1" dirty="0">
                    <a:latin typeface="Arial"/>
                    <a:cs typeface="Arial"/>
                  </a:rPr>
                  <a:t>40 – 60  k sezení </a:t>
                </a:r>
                <a:endParaRPr lang="cs-CZ" sz="700" b="1" dirty="0"/>
              </a:p>
            </p:txBody>
          </p:sp>
        </p:grpSp>
        <p:pic>
          <p:nvPicPr>
            <p:cNvPr id="19" name="Grafický objekt 18" descr="Správní rada se souvislou výplní">
              <a:extLst>
                <a:ext uri="{FF2B5EF4-FFF2-40B4-BE49-F238E27FC236}">
                  <a16:creationId xmlns:a16="http://schemas.microsoft.com/office/drawing/2014/main" id="{FCE1DD01-310B-FB5B-F4CD-4B6D13E5F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07212" y="3215593"/>
              <a:ext cx="234000" cy="234000"/>
            </a:xfrm>
            <a:prstGeom prst="rect">
              <a:avLst/>
            </a:prstGeom>
          </p:spPr>
        </p:pic>
        <p:sp>
          <p:nvSpPr>
            <p:cNvPr id="20" name="Zástupný symbol pro text 3">
              <a:extLst>
                <a:ext uri="{FF2B5EF4-FFF2-40B4-BE49-F238E27FC236}">
                  <a16:creationId xmlns:a16="http://schemas.microsoft.com/office/drawing/2014/main" id="{3F46E91C-C4AF-9647-E46D-34137EC8D354}"/>
                </a:ext>
              </a:extLst>
            </p:cNvPr>
            <p:cNvSpPr txBox="1">
              <a:spLocks/>
            </p:cNvSpPr>
            <p:nvPr/>
          </p:nvSpPr>
          <p:spPr>
            <a:xfrm>
              <a:off x="808834" y="3463667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700" b="1" dirty="0">
                  <a:latin typeface="Arial"/>
                  <a:cs typeface="Arial"/>
                </a:rPr>
                <a:t>kompletní prezentační vybavení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1565659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126BA-6AF9-63BE-85AD-AECD231C0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792048-1B89-9E79-9074-9C2673A33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Autofit/>
          </a:bodyPr>
          <a:lstStyle/>
          <a:p>
            <a:r>
              <a:rPr lang="cs-CZ" sz="2200" dirty="0">
                <a:latin typeface="Arial"/>
                <a:cs typeface="Arial"/>
              </a:rPr>
              <a:t>Sál restaurace Ulrika 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A01812B-F4FE-87B5-8E57-7E6573334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2772" y="771549"/>
            <a:ext cx="5765412" cy="2399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Luxusní sál restaurace se nachází v 1. patře vinařství Johann W a nabízí romantický výhled na hrad </a:t>
            </a:r>
            <a:r>
              <a:rPr lang="cs-CZ" sz="1000" b="1" dirty="0" err="1">
                <a:latin typeface="Arial"/>
                <a:cs typeface="Arial"/>
              </a:rPr>
              <a:t>Hazmburk</a:t>
            </a:r>
            <a:r>
              <a:rPr lang="cs-CZ" sz="1000" b="1" dirty="0">
                <a:latin typeface="Arial"/>
                <a:cs typeface="Arial"/>
              </a:rPr>
              <a:t> a přilehlé vinice. </a:t>
            </a:r>
          </a:p>
          <a:p>
            <a:pPr algn="just"/>
            <a:endParaRPr lang="cs-CZ" sz="1000" b="1" dirty="0">
              <a:latin typeface="Arial"/>
              <a:cs typeface="Arial"/>
            </a:endParaRPr>
          </a:p>
          <a:p>
            <a:pPr algn="just"/>
            <a:r>
              <a:rPr lang="cs-CZ" sz="900" dirty="0">
                <a:latin typeface="Arial"/>
                <a:cs typeface="Arial"/>
              </a:rPr>
              <a:t>Tyto slavnostní prostory jsou jako stvořené k pořádání gala večerů, svatebních hostin, recepcí, oslav a jiných akcí. K restauraci patří příjemná terasa. Celý sál působí honosně, v zámeckém duchu. 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Před vstupem do sálu projdete prostorným lobby, kde může probíhat </a:t>
            </a:r>
            <a:r>
              <a:rPr lang="cs-CZ" sz="900" dirty="0" err="1">
                <a:latin typeface="Arial"/>
                <a:cs typeface="Arial"/>
              </a:rPr>
              <a:t>welcome</a:t>
            </a:r>
            <a:r>
              <a:rPr lang="cs-CZ" sz="900" dirty="0">
                <a:latin typeface="Arial"/>
                <a:cs typeface="Arial"/>
              </a:rPr>
              <a:t> drink či úvodní koktejl. Vzhledem k tomu, že se jedná o vinařství, párování s víny nebo prohlídka sklepů v rámci doprovodného programu je samozřejmostí. </a:t>
            </a:r>
          </a:p>
          <a:p>
            <a:pPr algn="just"/>
            <a:r>
              <a:rPr lang="cs-CZ" sz="900">
                <a:latin typeface="Arial"/>
                <a:cs typeface="Arial"/>
              </a:rPr>
              <a:t>Hosté mohou využít i Pánský Cigár salon.</a:t>
            </a:r>
            <a:endParaRPr lang="cs-CZ" sz="900" dirty="0">
              <a:latin typeface="Arial"/>
              <a:cs typeface="Arial"/>
            </a:endParaRPr>
          </a:p>
          <a:p>
            <a:endParaRPr lang="cs-CZ" sz="900" dirty="0">
              <a:latin typeface="Arial"/>
              <a:cs typeface="Arial"/>
            </a:endParaRPr>
          </a:p>
          <a:p>
            <a:pPr algn="just"/>
            <a:endParaRPr lang="cs-CZ" sz="1000" b="1"/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E1853845-9BBA-5AC4-9039-381257F57DA7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15" name="Zástupný symbol obrázku 6">
            <a:extLst>
              <a:ext uri="{FF2B5EF4-FFF2-40B4-BE49-F238E27FC236}">
                <a16:creationId xmlns:a16="http://schemas.microsoft.com/office/drawing/2014/main" id="{161F5745-7116-B0A4-50C9-D26FAC1CBE2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7" r="10277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16" name="Zástupný symbol obrázku 6">
            <a:extLst>
              <a:ext uri="{FF2B5EF4-FFF2-40B4-BE49-F238E27FC236}">
                <a16:creationId xmlns:a16="http://schemas.microsoft.com/office/drawing/2014/main" id="{D2FF3994-055D-BE42-D12C-7802DD66C8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7" r="10277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21" name="Skupina 20">
            <a:extLst>
              <a:ext uri="{FF2B5EF4-FFF2-40B4-BE49-F238E27FC236}">
                <a16:creationId xmlns:a16="http://schemas.microsoft.com/office/drawing/2014/main" id="{09418149-E768-5C41-89E0-3D9718AEFDC2}"/>
              </a:ext>
            </a:extLst>
          </p:cNvPr>
          <p:cNvGrpSpPr/>
          <p:nvPr/>
        </p:nvGrpSpPr>
        <p:grpSpPr>
          <a:xfrm>
            <a:off x="607212" y="3215593"/>
            <a:ext cx="5062870" cy="919081"/>
            <a:chOff x="607212" y="3215593"/>
            <a:chExt cx="5062870" cy="919081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215BD49F-905F-B2B6-18CC-0FE94A3CED5A}"/>
                </a:ext>
              </a:extLst>
            </p:cNvPr>
            <p:cNvGrpSpPr/>
            <p:nvPr/>
          </p:nvGrpSpPr>
          <p:grpSpPr>
            <a:xfrm>
              <a:off x="607212" y="3229552"/>
              <a:ext cx="5062870" cy="905122"/>
              <a:chOff x="607212" y="3229552"/>
              <a:chExt cx="5062870" cy="905122"/>
            </a:xfrm>
          </p:grpSpPr>
          <p:grpSp>
            <p:nvGrpSpPr>
              <p:cNvPr id="8" name="Skupina 7">
                <a:extLst>
                  <a:ext uri="{FF2B5EF4-FFF2-40B4-BE49-F238E27FC236}">
                    <a16:creationId xmlns:a16="http://schemas.microsoft.com/office/drawing/2014/main" id="{F1A3825F-848D-AAEC-A37E-75EDA3F1AB11}"/>
                  </a:ext>
                </a:extLst>
              </p:cNvPr>
              <p:cNvGrpSpPr/>
              <p:nvPr/>
            </p:nvGrpSpPr>
            <p:grpSpPr>
              <a:xfrm>
                <a:off x="611557" y="3673533"/>
                <a:ext cx="5058525" cy="461141"/>
                <a:chOff x="611557" y="3673533"/>
                <a:chExt cx="5058525" cy="461141"/>
              </a:xfrm>
            </p:grpSpPr>
            <p:grpSp>
              <p:nvGrpSpPr>
                <p:cNvPr id="9" name="Skupina 8">
                  <a:extLst>
                    <a:ext uri="{FF2B5EF4-FFF2-40B4-BE49-F238E27FC236}">
                      <a16:creationId xmlns:a16="http://schemas.microsoft.com/office/drawing/2014/main" id="{28363DE7-F0F8-355A-8429-C15B0DD6D931}"/>
                    </a:ext>
                  </a:extLst>
                </p:cNvPr>
                <p:cNvGrpSpPr/>
                <p:nvPr/>
              </p:nvGrpSpPr>
              <p:grpSpPr>
                <a:xfrm>
                  <a:off x="611557" y="3673533"/>
                  <a:ext cx="3674738" cy="461141"/>
                  <a:chOff x="530013" y="3586490"/>
                  <a:chExt cx="4292768" cy="526559"/>
                </a:xfrm>
              </p:grpSpPr>
              <p:pic>
                <p:nvPicPr>
                  <p:cNvPr id="17" name="Grafický objekt 16" descr="Mapa s označeným bodem obrys">
                    <a:extLst>
                      <a:ext uri="{FF2B5EF4-FFF2-40B4-BE49-F238E27FC236}">
                        <a16:creationId xmlns:a16="http://schemas.microsoft.com/office/drawing/2014/main" id="{207C68D9-1E49-9471-19FF-21679478F7D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013" y="3586490"/>
                    <a:ext cx="268278" cy="268276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Skupina 21">
                    <a:extLst>
                      <a:ext uri="{FF2B5EF4-FFF2-40B4-BE49-F238E27FC236}">
                        <a16:creationId xmlns:a16="http://schemas.microsoft.com/office/drawing/2014/main" id="{EBA79E5E-A6AB-7D5F-4733-A669F4A4C763}"/>
                      </a:ext>
                    </a:extLst>
                  </p:cNvPr>
                  <p:cNvGrpSpPr/>
                  <p:nvPr/>
                </p:nvGrpSpPr>
                <p:grpSpPr>
                  <a:xfrm>
                    <a:off x="530017" y="3844771"/>
                    <a:ext cx="4292764" cy="268278"/>
                    <a:chOff x="530017" y="3844771"/>
                    <a:chExt cx="4292764" cy="268278"/>
                  </a:xfrm>
                </p:grpSpPr>
                <p:sp>
                  <p:nvSpPr>
                    <p:cNvPr id="24" name="Zástupný symbol pro text 3">
                      <a:extLst>
                        <a:ext uri="{FF2B5EF4-FFF2-40B4-BE49-F238E27FC236}">
                          <a16:creationId xmlns:a16="http://schemas.microsoft.com/office/drawing/2014/main" id="{1245270D-4CC7-063C-BA2F-6C1F8FA70655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767166" y="3847597"/>
                      <a:ext cx="4055615" cy="242486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>
                      <a:normAutofit/>
                    </a:bodyPr>
                    <a:lstStyle>
                      <a:lvl1pPr marL="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400" b="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1pPr>
                      <a:lvl2pPr marL="457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20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2pPr>
                      <a:lvl3pPr marL="914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3pPr>
                      <a:lvl4pPr marL="1371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4pPr>
                      <a:lvl5pPr marL="18288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5pPr>
                      <a:lvl6pPr marL="22860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cs-CZ" sz="700" b="1"/>
                    </a:p>
                  </p:txBody>
                </p:sp>
                <p:pic>
                  <p:nvPicPr>
                    <p:cNvPr id="30" name="Grafický objekt 29" descr="Internet obrys">
                      <a:extLst>
                        <a:ext uri="{FF2B5EF4-FFF2-40B4-BE49-F238E27FC236}">
                          <a16:creationId xmlns:a16="http://schemas.microsoft.com/office/drawing/2014/main" id="{B79D0B25-7FF1-B61E-1230-C27F23A9AF2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9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30017" y="3844771"/>
                      <a:ext cx="268277" cy="268278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10" name="Zástupný symbol pro text 3">
                  <a:extLst>
                    <a:ext uri="{FF2B5EF4-FFF2-40B4-BE49-F238E27FC236}">
                      <a16:creationId xmlns:a16="http://schemas.microsoft.com/office/drawing/2014/main" id="{FEA53130-64B9-01CC-A203-4FBA7DF796B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687684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latin typeface="Arial"/>
                      <a:cs typeface="Arial"/>
                    </a:rPr>
                    <a:t>Masarykova 200, 411 15, Třebívlice</a:t>
                  </a:r>
                  <a:endParaRPr lang="cs-CZ" sz="700" b="1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4" name="Zástupný symbol pro text 3">
                  <a:extLst>
                    <a:ext uri="{FF2B5EF4-FFF2-40B4-BE49-F238E27FC236}">
                      <a16:creationId xmlns:a16="http://schemas.microsoft.com/office/drawing/2014/main" id="{17FB030A-FC2D-BB00-56F5-2BB73807B7B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908480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solidFill>
                        <a:srgbClr val="003C78"/>
                      </a:solidFill>
                      <a:latin typeface="Arial"/>
                      <a:cs typeface="Arial"/>
                      <a:hlinkClick r:id="rId10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www.johannw.com</a:t>
                  </a:r>
                  <a:endParaRPr lang="cs-CZ" b="1" dirty="0">
                    <a:solidFill>
                      <a:srgbClr val="003C78"/>
                    </a:solidFill>
                  </a:endParaRPr>
                </a:p>
              </p:txBody>
            </p:sp>
          </p:grpSp>
          <p:pic>
            <p:nvPicPr>
              <p:cNvPr id="11" name="Grafický objekt 10" descr="Promítací plátno obrys">
                <a:extLst>
                  <a:ext uri="{FF2B5EF4-FFF2-40B4-BE49-F238E27FC236}">
                    <a16:creationId xmlns:a16="http://schemas.microsoft.com/office/drawing/2014/main" id="{C4994F48-5AA4-5A1F-F69B-DE5888E2A7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07212" y="3457588"/>
                <a:ext cx="234000" cy="234000"/>
              </a:xfrm>
              <a:prstGeom prst="rect">
                <a:avLst/>
              </a:prstGeom>
            </p:spPr>
          </p:pic>
          <p:sp>
            <p:nvSpPr>
              <p:cNvPr id="12" name="Zástupný symbol pro text 3">
                <a:extLst>
                  <a:ext uri="{FF2B5EF4-FFF2-40B4-BE49-F238E27FC236}">
                    <a16:creationId xmlns:a16="http://schemas.microsoft.com/office/drawing/2014/main" id="{0DFE6352-3FBF-1234-EDA8-A36BBBD9B2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8834" y="3229552"/>
                <a:ext cx="4855515" cy="20005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b="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700" b="1" dirty="0">
                    <a:latin typeface="Arial"/>
                    <a:cs typeface="Arial"/>
                  </a:rPr>
                  <a:t>40 osob</a:t>
                </a:r>
                <a:endParaRPr lang="cs-CZ" dirty="0"/>
              </a:p>
            </p:txBody>
          </p:sp>
        </p:grpSp>
        <p:pic>
          <p:nvPicPr>
            <p:cNvPr id="19" name="Grafický objekt 18" descr="Správní rada se souvislou výplní">
              <a:extLst>
                <a:ext uri="{FF2B5EF4-FFF2-40B4-BE49-F238E27FC236}">
                  <a16:creationId xmlns:a16="http://schemas.microsoft.com/office/drawing/2014/main" id="{218C5AF9-D8FA-C9A4-A317-AA0D0E247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07212" y="3215593"/>
              <a:ext cx="234000" cy="234000"/>
            </a:xfrm>
            <a:prstGeom prst="rect">
              <a:avLst/>
            </a:prstGeom>
          </p:spPr>
        </p:pic>
        <p:sp>
          <p:nvSpPr>
            <p:cNvPr id="20" name="Zástupný symbol pro text 3">
              <a:extLst>
                <a:ext uri="{FF2B5EF4-FFF2-40B4-BE49-F238E27FC236}">
                  <a16:creationId xmlns:a16="http://schemas.microsoft.com/office/drawing/2014/main" id="{D5F49659-CBBA-FA53-231C-D504E27A5F78}"/>
                </a:ext>
              </a:extLst>
            </p:cNvPr>
            <p:cNvSpPr txBox="1">
              <a:spLocks/>
            </p:cNvSpPr>
            <p:nvPr/>
          </p:nvSpPr>
          <p:spPr>
            <a:xfrm>
              <a:off x="808834" y="3463667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700" b="1" dirty="0">
                  <a:latin typeface="Arial"/>
                  <a:cs typeface="Arial"/>
                </a:rPr>
                <a:t>kompletní vybavení pro prezentace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2874178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00000" y="3178484"/>
            <a:ext cx="7988424" cy="475213"/>
          </a:xfrm>
        </p:spPr>
        <p:txBody>
          <a:bodyPr>
            <a:normAutofit/>
          </a:bodyPr>
          <a:lstStyle/>
          <a:p>
            <a:r>
              <a:rPr lang="cs-CZ" sz="1800" dirty="0">
                <a:latin typeface="Arial"/>
                <a:cs typeface="Arial"/>
              </a:rPr>
              <a:t>Příští měsíc se můžete těšit na tipy na CSR aktivity!</a:t>
            </a:r>
            <a:endParaRPr lang="cs-CZ" sz="1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3653697"/>
            <a:ext cx="7992888" cy="35917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Czech </a:t>
            </a:r>
            <a:r>
              <a:rPr lang="cs-CZ" dirty="0" err="1"/>
              <a:t>Convention</a:t>
            </a:r>
            <a:r>
              <a:rPr lang="cs-CZ" dirty="0"/>
              <a:t> </a:t>
            </a:r>
            <a:r>
              <a:rPr lang="cs-CZ" dirty="0" err="1"/>
              <a:t>Bureau</a:t>
            </a:r>
            <a:endParaRPr lang="cs-CZ" dirty="0"/>
          </a:p>
        </p:txBody>
      </p:sp>
      <p:pic>
        <p:nvPicPr>
          <p:cNvPr id="4" name="Picture 2" descr="C:\Users\b_koudelova\Desktop\Map_do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750"/>
            <a:ext cx="376634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dnadpis 2">
            <a:extLst>
              <a:ext uri="{FF2B5EF4-FFF2-40B4-BE49-F238E27FC236}">
                <a16:creationId xmlns:a16="http://schemas.microsoft.com/office/drawing/2014/main" id="{9F77DD12-A7F1-03CD-2E09-322130D1CA0A}"/>
              </a:ext>
            </a:extLst>
          </p:cNvPr>
          <p:cNvSpPr txBox="1">
            <a:spLocks/>
          </p:cNvSpPr>
          <p:nvPr/>
        </p:nvSpPr>
        <p:spPr>
          <a:xfrm>
            <a:off x="395536" y="3949321"/>
            <a:ext cx="7992888" cy="359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 baseline="0">
                <a:solidFill>
                  <a:srgbClr val="E6001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www.czechconvention.cz</a:t>
            </a:r>
            <a:endParaRPr lang="cs-CZ" sz="1400" dirty="0">
              <a:solidFill>
                <a:srgbClr val="003C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67808"/>
      </p:ext>
    </p:extLst>
  </p:cSld>
  <p:clrMapOvr>
    <a:masterClrMapping/>
  </p:clrMapOvr>
</p:sld>
</file>

<file path=ppt/theme/theme1.xml><?xml version="1.0" encoding="utf-8"?>
<a:theme xmlns:a="http://schemas.openxmlformats.org/drawingml/2006/main" name="rozpracovano_NEW_CZT_ppt_template_16ku9_landofstories_19.6.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8B95E5B85C004E9C0330D0CD96F51D" ma:contentTypeVersion="19" ma:contentTypeDescription="Create a new document." ma:contentTypeScope="" ma:versionID="3fec4d1ebce39bc229ddbb65a3d62eb2">
  <xsd:schema xmlns:xsd="http://www.w3.org/2001/XMLSchema" xmlns:xs="http://www.w3.org/2001/XMLSchema" xmlns:p="http://schemas.microsoft.com/office/2006/metadata/properties" xmlns:ns2="84ef3b81-2e7b-492d-a2f5-5ab6809012f1" xmlns:ns3="ba2d4317-fb4d-4db0-a5c7-47ce91d9e985" targetNamespace="http://schemas.microsoft.com/office/2006/metadata/properties" ma:root="true" ma:fieldsID="1f05d7b567cfe74a044b6778b7342352" ns2:_="" ns3:_="">
    <xsd:import namespace="84ef3b81-2e7b-492d-a2f5-5ab6809012f1"/>
    <xsd:import namespace="ba2d4317-fb4d-4db0-a5c7-47ce91d9e98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Location" minOccurs="0"/>
                <xsd:element ref="ns3:MediaServiceOCR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ef3b81-2e7b-492d-a2f5-5ab6809012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0dbf8bb7-961e-467a-812d-e6d006eb0902}" ma:internalName="TaxCatchAll" ma:showField="CatchAllData" ma:web="84ef3b81-2e7b-492d-a2f5-5ab6809012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2d4317-fb4d-4db0-a5c7-47ce91d9e9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e103a7e-7c6f-4637-b287-c1719d6538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a2d4317-fb4d-4db0-a5c7-47ce91d9e985">
      <Terms xmlns="http://schemas.microsoft.com/office/infopath/2007/PartnerControls"/>
    </lcf76f155ced4ddcb4097134ff3c332f>
    <TaxCatchAll xmlns="84ef3b81-2e7b-492d-a2f5-5ab6809012f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F98FF4-4F94-418C-BFF5-90B5D4C6C8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ef3b81-2e7b-492d-a2f5-5ab6809012f1"/>
    <ds:schemaRef ds:uri="ba2d4317-fb4d-4db0-a5c7-47ce91d9e9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78E42D-3EC5-421C-B6C7-9665F00ED5A7}">
  <ds:schemaRefs>
    <ds:schemaRef ds:uri="84ef3b81-2e7b-492d-a2f5-5ab6809012f1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ba2d4317-fb4d-4db0-a5c7-47ce91d9e985"/>
  </ds:schemaRefs>
</ds:datastoreItem>
</file>

<file path=customXml/itemProps3.xml><?xml version="1.0" encoding="utf-8"?>
<ds:datastoreItem xmlns:ds="http://schemas.openxmlformats.org/officeDocument/2006/customXml" ds:itemID="{CBD20B2B-5067-4D52-A519-DA7482A9BD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Gastro_leden</Template>
  <TotalTime>6850</TotalTime>
  <Words>649</Words>
  <Application>Microsoft Office PowerPoint</Application>
  <PresentationFormat>Předvádění na obrazovce (16:9)</PresentationFormat>
  <Paragraphs>66</Paragraphs>
  <Slides>8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Calibri</vt:lpstr>
      <vt:lpstr>rozpracovano_NEW_CZT_ppt_template_16ku9_landofstories_19.6.</vt:lpstr>
      <vt:lpstr>Inspirativní měsíčník Czech Convention Bureau</vt:lpstr>
      <vt:lpstr>Ústecký kraj</vt:lpstr>
      <vt:lpstr>Restaurace Větruše</vt:lpstr>
      <vt:lpstr>Arrigo</vt:lpstr>
      <vt:lpstr>Restaurace Remedi</vt:lpstr>
      <vt:lpstr>Restaurace Garden</vt:lpstr>
      <vt:lpstr>Sál restaurace Ulrika </vt:lpstr>
      <vt:lpstr>Příští měsíc se můžete těšit na tipy na CSR aktivity!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Tipy na místa vhodná pro společenské akce</dc:title>
  <dc:creator>Papoušková Monika</dc:creator>
  <cp:lastModifiedBy>Kubíčková Radana</cp:lastModifiedBy>
  <cp:revision>46</cp:revision>
  <dcterms:created xsi:type="dcterms:W3CDTF">2023-01-11T08:50:04Z</dcterms:created>
  <dcterms:modified xsi:type="dcterms:W3CDTF">2025-08-14T14:37:40Z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0x010100298B95E5B85C004E9C0330D0CD96F51D</vt:lpwstr>
  </property>
  <property fmtid="{D5CDD505-2E9C-101B-9397-08002B2CF9AE}" pid="3" name="MediaServiceImageTags">
    <vt:lpwstr/>
  </property>
</Properties>
</file>