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563" r:id="rId7"/>
    <p:sldId id="564" r:id="rId8"/>
    <p:sldId id="565" r:id="rId9"/>
    <p:sldId id="566" r:id="rId10"/>
    <p:sldId id="567" r:id="rId11"/>
    <p:sldId id="261" r:id="rId1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4D4D4D"/>
    <a:srgbClr val="E6001E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AE3BF-2E52-49EC-A36C-FDA5C3EC37D8}" v="16" dt="2024-05-29T12:15:11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73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12.08.2024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83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99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23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52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56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12.08.2024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12.08.2024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12.08.2024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12.08.2024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12.08.2024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12.08.2024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12.08.2024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12.08.2024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12.08.2024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12.08.2024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12.08.2024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12.08.2024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hyperlink" Target="https://www.autodrom-most.cz/cz/&#180;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hyperlink" Target="https://www.hipodrom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13.jpeg"/><Relationship Id="rId10" Type="http://schemas.openxmlformats.org/officeDocument/2006/relationships/image" Target="../media/image10.png"/><Relationship Id="rId4" Type="http://schemas.openxmlformats.org/officeDocument/2006/relationships/image" Target="../media/image12.jpe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hyperlink" Target="https://zoopark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14.jpe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hyperlink" Target="https://www.horskyareal-lesna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17.jpeg"/><Relationship Id="rId10" Type="http://schemas.openxmlformats.org/officeDocument/2006/relationships/image" Target="../media/image10.png"/><Relationship Id="rId4" Type="http://schemas.openxmlformats.org/officeDocument/2006/relationships/image" Target="../media/image16.jpe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hyperlink" Target="http://www.ksul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19.jpeg"/><Relationship Id="rId10" Type="http://schemas.openxmlformats.org/officeDocument/2006/relationships/image" Target="../media/image10.png"/><Relationship Id="rId4" Type="http://schemas.openxmlformats.org/officeDocument/2006/relationships/image" Target="../media/image18.jp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tourism.cz/cs-CZ/B2B/B2B/Czech-Convention-Bureau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3073406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2705" y="3559342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Arial"/>
                <a:cs typeface="Arial"/>
              </a:rPr>
              <a:t>Tipy na místa pro </a:t>
            </a:r>
            <a:r>
              <a:rPr lang="cs-CZ" dirty="0" err="1">
                <a:latin typeface="Arial"/>
                <a:cs typeface="Arial"/>
              </a:rPr>
              <a:t>family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days</a:t>
            </a:r>
            <a:endParaRPr lang="cs-CZ" dirty="0"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Tipy na místa pro </a:t>
            </a:r>
            <a:r>
              <a:rPr lang="cs-CZ" dirty="0" err="1">
                <a:latin typeface="Arial"/>
                <a:cs typeface="Arial"/>
              </a:rPr>
              <a:t>family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days</a:t>
            </a:r>
            <a:endParaRPr lang="cs-CZ" dirty="0"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Bagr</a:t>
            </a:r>
            <a:r>
              <a:rPr lang="pl-PL" dirty="0">
                <a:latin typeface="Arial"/>
                <a:cs typeface="Arial"/>
              </a:rPr>
              <a:t> Park a </a:t>
            </a:r>
            <a:r>
              <a:rPr lang="pl-PL" dirty="0" err="1">
                <a:latin typeface="Arial"/>
                <a:cs typeface="Arial"/>
              </a:rPr>
              <a:t>Polygon</a:t>
            </a:r>
            <a:r>
              <a:rPr lang="pl-PL" dirty="0">
                <a:latin typeface="Arial"/>
                <a:cs typeface="Arial"/>
              </a:rPr>
              <a:t> MOST</a:t>
            </a:r>
            <a:endParaRPr lang="pl-PL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30116" y="771549"/>
            <a:ext cx="5798068" cy="2430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Rozsáhlý a multifunkční areál Autodromu a Polygonu Most je ideální místo pro akce typu </a:t>
            </a:r>
            <a:r>
              <a:rPr lang="cs-CZ" sz="1000" b="1" dirty="0" err="1">
                <a:latin typeface="Arial"/>
                <a:cs typeface="Arial"/>
              </a:rPr>
              <a:t>Family</a:t>
            </a:r>
            <a:r>
              <a:rPr lang="cs-CZ" sz="1000" b="1" dirty="0">
                <a:latin typeface="Arial"/>
                <a:cs typeface="Arial"/>
              </a:rPr>
              <a:t> </a:t>
            </a:r>
            <a:r>
              <a:rPr lang="cs-CZ" sz="1000" b="1" dirty="0" err="1">
                <a:latin typeface="Arial"/>
                <a:cs typeface="Arial"/>
              </a:rPr>
              <a:t>Days</a:t>
            </a:r>
            <a:r>
              <a:rPr lang="cs-CZ" sz="1000" b="1" dirty="0">
                <a:latin typeface="Arial"/>
                <a:cs typeface="Arial"/>
              </a:rPr>
              <a:t>. Získá si vás svou polohou, kapacitou a nabídkou služeb. </a:t>
            </a:r>
            <a:endParaRPr lang="cs-CZ" sz="1000" b="1" dirty="0"/>
          </a:p>
          <a:p>
            <a:pPr algn="just"/>
            <a:endParaRPr lang="cs-CZ" sz="1000" dirty="0">
              <a:solidFill>
                <a:srgbClr val="333333"/>
              </a:solidFill>
              <a:latin typeface="Tahoma"/>
              <a:ea typeface="Tahoma"/>
              <a:cs typeface="Tahoma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Program je možné nakombinovat a využít buď celý areál nebo jen některé lokace. 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Pro děti i dospělé je tu samostatný zábavní prostor – Bagr park, jediný svého druhu v České republice, kde si sami vyzkouší řídit opravdový stavební stroj. Děti se vyřádí i na speciálním dopravním hřišti.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Během doprovodného programu si tu můžete vyzkoušet jízdu ve sportovní Fábii, taxi jízdy v závodních speciálech, segway, čtyřkolky, motokáry, simulátor F1, simulátor převrácení nebo simulátor nárazu. Ženy mohou využít služby vizážistů a masérů. 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Areál pojme až 700 lidí a harmonogram a charakter dne lze přizpůsobit počtu účastníků.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r="103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r="1032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38" name="Skupina 37">
            <a:extLst>
              <a:ext uri="{FF2B5EF4-FFF2-40B4-BE49-F238E27FC236}">
                <a16:creationId xmlns:a16="http://schemas.microsoft.com/office/drawing/2014/main" id="{DC897912-7C88-F63B-03AE-2B7383D7C3A0}"/>
              </a:ext>
            </a:extLst>
          </p:cNvPr>
          <p:cNvGrpSpPr/>
          <p:nvPr/>
        </p:nvGrpSpPr>
        <p:grpSpPr>
          <a:xfrm>
            <a:off x="611560" y="3443709"/>
            <a:ext cx="5058522" cy="690966"/>
            <a:chOff x="611560" y="3443709"/>
            <a:chExt cx="5058522" cy="690966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2DB64328-79D0-9BD0-7262-D17CE37604DB}"/>
                </a:ext>
              </a:extLst>
            </p:cNvPr>
            <p:cNvGrpSpPr/>
            <p:nvPr/>
          </p:nvGrpSpPr>
          <p:grpSpPr>
            <a:xfrm>
              <a:off x="611560" y="3443709"/>
              <a:ext cx="5052076" cy="690966"/>
              <a:chOff x="530015" y="3324062"/>
              <a:chExt cx="5901744" cy="788987"/>
            </a:xfrm>
          </p:grpSpPr>
          <p:grpSp>
            <p:nvGrpSpPr>
              <p:cNvPr id="45" name="Skupina 44">
                <a:extLst>
                  <a:ext uri="{FF2B5EF4-FFF2-40B4-BE49-F238E27FC236}">
                    <a16:creationId xmlns:a16="http://schemas.microsoft.com/office/drawing/2014/main" id="{007C79DC-8658-43DC-DB9C-EF9C1CE743D0}"/>
                  </a:ext>
                </a:extLst>
              </p:cNvPr>
              <p:cNvGrpSpPr/>
              <p:nvPr/>
            </p:nvGrpSpPr>
            <p:grpSpPr>
              <a:xfrm>
                <a:off x="530015" y="3324062"/>
                <a:ext cx="5901744" cy="268277"/>
                <a:chOff x="530015" y="3324062"/>
                <a:chExt cx="5901744" cy="268277"/>
              </a:xfrm>
            </p:grpSpPr>
            <p:sp>
              <p:nvSpPr>
                <p:cNvPr id="53" name="Zástupný symbol pro text 3">
                  <a:extLst>
                    <a:ext uri="{FF2B5EF4-FFF2-40B4-BE49-F238E27FC236}">
                      <a16:creationId xmlns:a16="http://schemas.microsoft.com/office/drawing/2014/main" id="{2C4CE2EA-664B-6819-DB7B-8FECD962D07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59633" y="3351019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/>
                    <a:t>celoročně</a:t>
                  </a:r>
                </a:p>
              </p:txBody>
            </p:sp>
            <p:pic>
              <p:nvPicPr>
                <p:cNvPr id="54" name="Grafický objekt 53" descr="Denní kalendář obrys">
                  <a:extLst>
                    <a:ext uri="{FF2B5EF4-FFF2-40B4-BE49-F238E27FC236}">
                      <a16:creationId xmlns:a16="http://schemas.microsoft.com/office/drawing/2014/main" id="{61919FDD-2B74-F78E-B8B0-3683A7B884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3324062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47" name="Grafický objekt 46" descr="Mapa s označeným bodem obrys">
                <a:extLst>
                  <a:ext uri="{FF2B5EF4-FFF2-40B4-BE49-F238E27FC236}">
                    <a16:creationId xmlns:a16="http://schemas.microsoft.com/office/drawing/2014/main" id="{649DAA4E-BED5-9DFA-8F82-4643B2E4A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76495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50" name="Skupina 49">
                <a:extLst>
                  <a:ext uri="{FF2B5EF4-FFF2-40B4-BE49-F238E27FC236}">
                    <a16:creationId xmlns:a16="http://schemas.microsoft.com/office/drawing/2014/main" id="{7917FB69-B522-B537-EAA7-D40DF808A774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51" name="Zástupný symbol pro text 3">
                  <a:extLst>
                    <a:ext uri="{FF2B5EF4-FFF2-40B4-BE49-F238E27FC236}">
                      <a16:creationId xmlns:a16="http://schemas.microsoft.com/office/drawing/2014/main" id="{69A0FB6C-CD8E-205E-E1CB-2425A761131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52" name="Grafický objekt 51" descr="Internet obrys">
                  <a:extLst>
                    <a:ext uri="{FF2B5EF4-FFF2-40B4-BE49-F238E27FC236}">
                      <a16:creationId xmlns:a16="http://schemas.microsoft.com/office/drawing/2014/main" id="{27C0737F-BD55-7FC2-213C-E9D2BA28B9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40" name="Zástupný symbol pro text 3">
              <a:extLst>
                <a:ext uri="{FF2B5EF4-FFF2-40B4-BE49-F238E27FC236}">
                  <a16:creationId xmlns:a16="http://schemas.microsoft.com/office/drawing/2014/main" id="{1C608E1C-F549-DCD5-6114-2647C2623911}"/>
                </a:ext>
              </a:extLst>
            </p:cNvPr>
            <p:cNvSpPr txBox="1">
              <a:spLocks/>
            </p:cNvSpPr>
            <p:nvPr/>
          </p:nvSpPr>
          <p:spPr>
            <a:xfrm>
              <a:off x="813223" y="368481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Most</a:t>
              </a:r>
              <a:endParaRPr lang="pl-PL" sz="700" b="1" dirty="0"/>
            </a:p>
          </p:txBody>
        </p:sp>
        <p:sp>
          <p:nvSpPr>
            <p:cNvPr id="44" name="Zástupný symbol pro text 3">
              <a:extLst>
                <a:ext uri="{FF2B5EF4-FFF2-40B4-BE49-F238E27FC236}">
                  <a16:creationId xmlns:a16="http://schemas.microsoft.com/office/drawing/2014/main" id="{DF649D37-3891-5BA5-578E-C62C1FADEBE6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www.autodrom-most.cz</a:t>
              </a:r>
              <a:endParaRPr lang="cs-CZ" sz="700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13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Hipodrom MOST – 170 ha </a:t>
            </a:r>
            <a:r>
              <a:rPr lang="pl-PL" dirty="0" err="1">
                <a:latin typeface="Arial"/>
                <a:cs typeface="Arial"/>
              </a:rPr>
              <a:t>dokonalé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zábavy</a:t>
            </a:r>
            <a:endParaRPr lang="pl-PL" dirty="0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38280" y="771549"/>
            <a:ext cx="5789904" cy="19567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Rekultivovaný park jako areál odpočinku a zdraví na </a:t>
            </a:r>
            <a:r>
              <a:rPr lang="cs-CZ" sz="1000" b="1" dirty="0" err="1">
                <a:latin typeface="Arial"/>
                <a:cs typeface="Arial"/>
              </a:rPr>
              <a:t>Velebudické</a:t>
            </a:r>
            <a:r>
              <a:rPr lang="cs-CZ" sz="1000" b="1" dirty="0">
                <a:latin typeface="Arial"/>
                <a:cs typeface="Arial"/>
              </a:rPr>
              <a:t> výsypce nabízí až 170 hektarů prostoru k využití nejrůznější typů společenských akcích pro zaměstnance a rodiny.</a:t>
            </a:r>
          </a:p>
          <a:p>
            <a:pPr algn="just"/>
            <a:endParaRPr lang="cs-CZ" sz="900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Dominantou celého areálu je dostihový okruh a s tím spojený dostihový sport. Ročně přiláká Hipodrom okolo sto tisíc návštěvníků. Celý areál nabízí možnost pořádání společenských a firemních akcí včetně sportovního vyžití.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K dispozic je cca čtyři kilometry dlouhá obousměrná in-</a:t>
            </a:r>
            <a:r>
              <a:rPr lang="cs-CZ" sz="900" dirty="0" err="1">
                <a:latin typeface="Arial"/>
                <a:cs typeface="Arial"/>
              </a:rPr>
              <a:t>linová</a:t>
            </a:r>
            <a:r>
              <a:rPr lang="cs-CZ" sz="900" dirty="0">
                <a:latin typeface="Arial"/>
                <a:cs typeface="Arial"/>
              </a:rPr>
              <a:t> dráha a hřiště na </a:t>
            </a:r>
            <a:r>
              <a:rPr lang="cs-CZ" sz="900" dirty="0" err="1">
                <a:latin typeface="Arial"/>
                <a:cs typeface="Arial"/>
              </a:rPr>
              <a:t>fotbalgolf</a:t>
            </a:r>
            <a:r>
              <a:rPr lang="cs-CZ" sz="900" dirty="0">
                <a:latin typeface="Arial"/>
                <a:cs typeface="Arial"/>
              </a:rPr>
              <a:t>! Hra, která spojuje světové sporty - fotbal, golf a minigolf. </a:t>
            </a:r>
            <a:r>
              <a:rPr lang="cs-CZ" sz="900" dirty="0" err="1">
                <a:latin typeface="Arial"/>
                <a:cs typeface="Arial"/>
              </a:rPr>
              <a:t>Fotbalgolf</a:t>
            </a:r>
            <a:r>
              <a:rPr lang="cs-CZ" sz="900" dirty="0">
                <a:latin typeface="Arial"/>
                <a:cs typeface="Arial"/>
              </a:rPr>
              <a:t> je pro lidi všech věkových kategorií a sportovních úrovní, pro muže i ženy, pro mladé i starší.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Areál disponuje venkovními grilovací místy, </a:t>
            </a:r>
            <a:r>
              <a:rPr lang="cs-CZ" sz="900" dirty="0" err="1">
                <a:latin typeface="Arial"/>
                <a:cs typeface="Arial"/>
              </a:rPr>
              <a:t>konibarem</a:t>
            </a:r>
            <a:r>
              <a:rPr lang="cs-CZ" sz="900" dirty="0">
                <a:latin typeface="Arial"/>
                <a:cs typeface="Arial"/>
              </a:rPr>
              <a:t> pro rychlou a kvalitní přípravu občerstvení i taneční parket. </a:t>
            </a:r>
          </a:p>
          <a:p>
            <a:pPr algn="just"/>
            <a:endParaRPr lang="cs-CZ" sz="1200" dirty="0">
              <a:solidFill>
                <a:srgbClr val="5E5E5E"/>
              </a:solidFill>
            </a:endParaRP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r="1032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r="1032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38" name="Skupina 37">
            <a:extLst>
              <a:ext uri="{FF2B5EF4-FFF2-40B4-BE49-F238E27FC236}">
                <a16:creationId xmlns:a16="http://schemas.microsoft.com/office/drawing/2014/main" id="{DC897912-7C88-F63B-03AE-2B7383D7C3A0}"/>
              </a:ext>
            </a:extLst>
          </p:cNvPr>
          <p:cNvGrpSpPr/>
          <p:nvPr/>
        </p:nvGrpSpPr>
        <p:grpSpPr>
          <a:xfrm>
            <a:off x="611560" y="3443709"/>
            <a:ext cx="5058522" cy="690966"/>
            <a:chOff x="611560" y="3443709"/>
            <a:chExt cx="5058522" cy="690966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2DB64328-79D0-9BD0-7262-D17CE37604DB}"/>
                </a:ext>
              </a:extLst>
            </p:cNvPr>
            <p:cNvGrpSpPr/>
            <p:nvPr/>
          </p:nvGrpSpPr>
          <p:grpSpPr>
            <a:xfrm>
              <a:off x="611560" y="3443709"/>
              <a:ext cx="5052076" cy="690966"/>
              <a:chOff x="530015" y="3324062"/>
              <a:chExt cx="5901744" cy="788987"/>
            </a:xfrm>
          </p:grpSpPr>
          <p:grpSp>
            <p:nvGrpSpPr>
              <p:cNvPr id="45" name="Skupina 44">
                <a:extLst>
                  <a:ext uri="{FF2B5EF4-FFF2-40B4-BE49-F238E27FC236}">
                    <a16:creationId xmlns:a16="http://schemas.microsoft.com/office/drawing/2014/main" id="{007C79DC-8658-43DC-DB9C-EF9C1CE743D0}"/>
                  </a:ext>
                </a:extLst>
              </p:cNvPr>
              <p:cNvGrpSpPr/>
              <p:nvPr/>
            </p:nvGrpSpPr>
            <p:grpSpPr>
              <a:xfrm>
                <a:off x="530015" y="3324062"/>
                <a:ext cx="5901744" cy="268277"/>
                <a:chOff x="530015" y="3324062"/>
                <a:chExt cx="5901744" cy="268277"/>
              </a:xfrm>
            </p:grpSpPr>
            <p:sp>
              <p:nvSpPr>
                <p:cNvPr id="53" name="Zástupný symbol pro text 3">
                  <a:extLst>
                    <a:ext uri="{FF2B5EF4-FFF2-40B4-BE49-F238E27FC236}">
                      <a16:creationId xmlns:a16="http://schemas.microsoft.com/office/drawing/2014/main" id="{2C4CE2EA-664B-6819-DB7B-8FECD962D07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59633" y="3351019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Celoročně, venkovní aktivity duben - září</a:t>
                  </a:r>
                  <a:endParaRPr lang="pl-PL" sz="700" b="1" dirty="0"/>
                </a:p>
              </p:txBody>
            </p:sp>
            <p:pic>
              <p:nvPicPr>
                <p:cNvPr id="54" name="Grafický objekt 53" descr="Denní kalendář obrys">
                  <a:extLst>
                    <a:ext uri="{FF2B5EF4-FFF2-40B4-BE49-F238E27FC236}">
                      <a16:creationId xmlns:a16="http://schemas.microsoft.com/office/drawing/2014/main" id="{61919FDD-2B74-F78E-B8B0-3683A7B884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3324062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47" name="Grafický objekt 46" descr="Mapa s označeným bodem obrys">
                <a:extLst>
                  <a:ext uri="{FF2B5EF4-FFF2-40B4-BE49-F238E27FC236}">
                    <a16:creationId xmlns:a16="http://schemas.microsoft.com/office/drawing/2014/main" id="{649DAA4E-BED5-9DFA-8F82-4643B2E4A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76495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50" name="Skupina 49">
                <a:extLst>
                  <a:ext uri="{FF2B5EF4-FFF2-40B4-BE49-F238E27FC236}">
                    <a16:creationId xmlns:a16="http://schemas.microsoft.com/office/drawing/2014/main" id="{7917FB69-B522-B537-EAA7-D40DF808A774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51" name="Zástupný symbol pro text 3">
                  <a:extLst>
                    <a:ext uri="{FF2B5EF4-FFF2-40B4-BE49-F238E27FC236}">
                      <a16:creationId xmlns:a16="http://schemas.microsoft.com/office/drawing/2014/main" id="{69A0FB6C-CD8E-205E-E1CB-2425A761131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52" name="Grafický objekt 51" descr="Internet obrys">
                  <a:extLst>
                    <a:ext uri="{FF2B5EF4-FFF2-40B4-BE49-F238E27FC236}">
                      <a16:creationId xmlns:a16="http://schemas.microsoft.com/office/drawing/2014/main" id="{27C0737F-BD55-7FC2-213C-E9D2BA28B9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40" name="Zástupný symbol pro text 3">
              <a:extLst>
                <a:ext uri="{FF2B5EF4-FFF2-40B4-BE49-F238E27FC236}">
                  <a16:creationId xmlns:a16="http://schemas.microsoft.com/office/drawing/2014/main" id="{1C608E1C-F549-DCD5-6114-2647C2623911}"/>
                </a:ext>
              </a:extLst>
            </p:cNvPr>
            <p:cNvSpPr txBox="1">
              <a:spLocks/>
            </p:cNvSpPr>
            <p:nvPr/>
          </p:nvSpPr>
          <p:spPr>
            <a:xfrm>
              <a:off x="813223" y="368481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Most</a:t>
              </a:r>
              <a:endParaRPr lang="pl-PL" sz="700" b="1" dirty="0"/>
            </a:p>
          </p:txBody>
        </p:sp>
        <p:sp>
          <p:nvSpPr>
            <p:cNvPr id="44" name="Zástupný symbol pro text 3">
              <a:extLst>
                <a:ext uri="{FF2B5EF4-FFF2-40B4-BE49-F238E27FC236}">
                  <a16:creationId xmlns:a16="http://schemas.microsoft.com/office/drawing/2014/main" id="{DF649D37-3891-5BA5-578E-C62C1FADEBE6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solidFill>
                    <a:srgbClr val="003C78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www.hipodrom.cz</a:t>
              </a:r>
              <a:endParaRPr lang="cs-CZ" sz="700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65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Zoopark</a:t>
            </a:r>
            <a:r>
              <a:rPr lang="pl-PL" dirty="0">
                <a:latin typeface="Arial"/>
                <a:cs typeface="Arial"/>
              </a:rPr>
              <a:t> a </a:t>
            </a:r>
            <a:r>
              <a:rPr lang="pl-PL" dirty="0" err="1">
                <a:latin typeface="Arial"/>
                <a:cs typeface="Arial"/>
              </a:rPr>
              <a:t>Kamencové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jezero</a:t>
            </a:r>
            <a:r>
              <a:rPr lang="pl-PL" dirty="0">
                <a:latin typeface="Arial"/>
                <a:cs typeface="Arial"/>
              </a:rPr>
              <a:t> Chomutov</a:t>
            </a:r>
            <a:endParaRPr lang="pl-PL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39604" y="771549"/>
            <a:ext cx="5788580" cy="20216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Na rozlehlé ploše až 112 hektarů  přírody se kromě samostatné ZOO nachází </a:t>
            </a:r>
            <a:r>
              <a:rPr lang="cs-CZ" sz="1000" b="1" dirty="0" err="1">
                <a:latin typeface="Arial"/>
                <a:cs typeface="Arial"/>
              </a:rPr>
              <a:t>eurosafari</a:t>
            </a:r>
            <a:r>
              <a:rPr lang="cs-CZ" sz="1000" b="1" dirty="0">
                <a:latin typeface="Arial"/>
                <a:cs typeface="Arial"/>
              </a:rPr>
              <a:t> nabízející terénní vyjížďky se Safari Expressem a skanzen Stará Ves.</a:t>
            </a:r>
            <a:endParaRPr lang="cs-CZ" sz="1000" b="1" dirty="0"/>
          </a:p>
          <a:p>
            <a:pPr algn="just"/>
            <a:endParaRPr lang="cs-CZ" sz="1100" dirty="0">
              <a:solidFill>
                <a:srgbClr val="514A4A"/>
              </a:solidFill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V areálu je možno strávit celý den, zábavu doplnit komentovanými prohlídkami, komentovaným krmením zvířat, vypravit se na projížďku </a:t>
            </a:r>
            <a:r>
              <a:rPr lang="cs-CZ" sz="900" dirty="0" err="1">
                <a:latin typeface="Arial"/>
                <a:cs typeface="Arial"/>
              </a:rPr>
              <a:t>cyklovláčkem</a:t>
            </a:r>
            <a:r>
              <a:rPr lang="cs-CZ" sz="900" dirty="0">
                <a:latin typeface="Arial"/>
                <a:cs typeface="Arial"/>
              </a:rPr>
              <a:t> Amálka nebo samotným Safari Expressem. 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Skanzen Stará Ves vám nabídneme jedinečný pohled do života našich předků, v restauraci Tajga najdete zázemí pro občerstvení s kapacitou 70 vnitřních míst a 60 venkovních.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V pěším dosahu zooparku se nachází Kamencové jezero - ojedinělý přírodní útvar, který kromě přírodního koupaliště s upravenými plážemi, nabízí řadu možností pro volný čas. Zahrát si tu můžete </a:t>
            </a:r>
            <a:r>
              <a:rPr lang="cs-CZ" sz="900" dirty="0" err="1">
                <a:latin typeface="Arial"/>
                <a:cs typeface="Arial"/>
              </a:rPr>
              <a:t>adventure</a:t>
            </a:r>
            <a:r>
              <a:rPr lang="cs-CZ" sz="900" dirty="0">
                <a:latin typeface="Arial"/>
                <a:cs typeface="Arial"/>
              </a:rPr>
              <a:t> golf, plážový volejbal, </a:t>
            </a:r>
            <a:r>
              <a:rPr lang="cs-CZ" sz="900" dirty="0" err="1">
                <a:latin typeface="Arial"/>
                <a:cs typeface="Arial"/>
              </a:rPr>
              <a:t>streetball</a:t>
            </a:r>
            <a:r>
              <a:rPr lang="cs-CZ" sz="900" dirty="0">
                <a:latin typeface="Arial"/>
                <a:cs typeface="Arial"/>
              </a:rPr>
              <a:t>, stolní tenis, badminton, zapůjčit si šlapadla, lodičky či </a:t>
            </a:r>
            <a:r>
              <a:rPr lang="cs-CZ" sz="900" dirty="0" err="1">
                <a:latin typeface="Arial"/>
                <a:cs typeface="Arial"/>
              </a:rPr>
              <a:t>paddleboardy</a:t>
            </a:r>
            <a:r>
              <a:rPr lang="cs-CZ" sz="900" dirty="0">
                <a:latin typeface="Arial"/>
                <a:cs typeface="Arial"/>
              </a:rPr>
              <a:t> nebo si vyzkoušet třeba vodní lyže.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r="10320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1" r="10331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38" name="Skupina 37">
            <a:extLst>
              <a:ext uri="{FF2B5EF4-FFF2-40B4-BE49-F238E27FC236}">
                <a16:creationId xmlns:a16="http://schemas.microsoft.com/office/drawing/2014/main" id="{DC897912-7C88-F63B-03AE-2B7383D7C3A0}"/>
              </a:ext>
            </a:extLst>
          </p:cNvPr>
          <p:cNvGrpSpPr/>
          <p:nvPr/>
        </p:nvGrpSpPr>
        <p:grpSpPr>
          <a:xfrm>
            <a:off x="611560" y="3443709"/>
            <a:ext cx="5058522" cy="690966"/>
            <a:chOff x="611560" y="3443709"/>
            <a:chExt cx="5058522" cy="690966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2DB64328-79D0-9BD0-7262-D17CE37604DB}"/>
                </a:ext>
              </a:extLst>
            </p:cNvPr>
            <p:cNvGrpSpPr/>
            <p:nvPr/>
          </p:nvGrpSpPr>
          <p:grpSpPr>
            <a:xfrm>
              <a:off x="611560" y="3443709"/>
              <a:ext cx="5052076" cy="690966"/>
              <a:chOff x="530015" y="3324062"/>
              <a:chExt cx="5901744" cy="788987"/>
            </a:xfrm>
          </p:grpSpPr>
          <p:grpSp>
            <p:nvGrpSpPr>
              <p:cNvPr id="45" name="Skupina 44">
                <a:extLst>
                  <a:ext uri="{FF2B5EF4-FFF2-40B4-BE49-F238E27FC236}">
                    <a16:creationId xmlns:a16="http://schemas.microsoft.com/office/drawing/2014/main" id="{007C79DC-8658-43DC-DB9C-EF9C1CE743D0}"/>
                  </a:ext>
                </a:extLst>
              </p:cNvPr>
              <p:cNvGrpSpPr/>
              <p:nvPr/>
            </p:nvGrpSpPr>
            <p:grpSpPr>
              <a:xfrm>
                <a:off x="530015" y="3324062"/>
                <a:ext cx="5901744" cy="268277"/>
                <a:chOff x="530015" y="3324062"/>
                <a:chExt cx="5901744" cy="268277"/>
              </a:xfrm>
            </p:grpSpPr>
            <p:sp>
              <p:nvSpPr>
                <p:cNvPr id="53" name="Zástupný symbol pro text 3">
                  <a:extLst>
                    <a:ext uri="{FF2B5EF4-FFF2-40B4-BE49-F238E27FC236}">
                      <a16:creationId xmlns:a16="http://schemas.microsoft.com/office/drawing/2014/main" id="{2C4CE2EA-664B-6819-DB7B-8FECD962D07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59633" y="3351019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duben - říjen</a:t>
                  </a:r>
                  <a:endParaRPr lang="pl-PL" sz="700" b="1" dirty="0"/>
                </a:p>
              </p:txBody>
            </p:sp>
            <p:pic>
              <p:nvPicPr>
                <p:cNvPr id="54" name="Grafický objekt 53" descr="Denní kalendář obrys">
                  <a:extLst>
                    <a:ext uri="{FF2B5EF4-FFF2-40B4-BE49-F238E27FC236}">
                      <a16:creationId xmlns:a16="http://schemas.microsoft.com/office/drawing/2014/main" id="{61919FDD-2B74-F78E-B8B0-3683A7B884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3324062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47" name="Grafický objekt 46" descr="Mapa s označeným bodem obrys">
                <a:extLst>
                  <a:ext uri="{FF2B5EF4-FFF2-40B4-BE49-F238E27FC236}">
                    <a16:creationId xmlns:a16="http://schemas.microsoft.com/office/drawing/2014/main" id="{649DAA4E-BED5-9DFA-8F82-4643B2E4A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76495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50" name="Skupina 49">
                <a:extLst>
                  <a:ext uri="{FF2B5EF4-FFF2-40B4-BE49-F238E27FC236}">
                    <a16:creationId xmlns:a16="http://schemas.microsoft.com/office/drawing/2014/main" id="{7917FB69-B522-B537-EAA7-D40DF808A774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51" name="Zástupný symbol pro text 3">
                  <a:extLst>
                    <a:ext uri="{FF2B5EF4-FFF2-40B4-BE49-F238E27FC236}">
                      <a16:creationId xmlns:a16="http://schemas.microsoft.com/office/drawing/2014/main" id="{69A0FB6C-CD8E-205E-E1CB-2425A761131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52" name="Grafický objekt 51" descr="Internet obrys">
                  <a:extLst>
                    <a:ext uri="{FF2B5EF4-FFF2-40B4-BE49-F238E27FC236}">
                      <a16:creationId xmlns:a16="http://schemas.microsoft.com/office/drawing/2014/main" id="{27C0737F-BD55-7FC2-213C-E9D2BA28B9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40" name="Zástupný symbol pro text 3">
              <a:extLst>
                <a:ext uri="{FF2B5EF4-FFF2-40B4-BE49-F238E27FC236}">
                  <a16:creationId xmlns:a16="http://schemas.microsoft.com/office/drawing/2014/main" id="{1C608E1C-F549-DCD5-6114-2647C2623911}"/>
                </a:ext>
              </a:extLst>
            </p:cNvPr>
            <p:cNvSpPr txBox="1">
              <a:spLocks/>
            </p:cNvSpPr>
            <p:nvPr/>
          </p:nvSpPr>
          <p:spPr>
            <a:xfrm>
              <a:off x="813223" y="368481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Chomutov</a:t>
              </a:r>
              <a:endParaRPr lang="pl-PL" sz="700" b="1" dirty="0"/>
            </a:p>
          </p:txBody>
        </p:sp>
        <p:sp>
          <p:nvSpPr>
            <p:cNvPr id="44" name="Zástupný symbol pro text 3">
              <a:extLst>
                <a:ext uri="{FF2B5EF4-FFF2-40B4-BE49-F238E27FC236}">
                  <a16:creationId xmlns:a16="http://schemas.microsoft.com/office/drawing/2014/main" id="{DF649D37-3891-5BA5-578E-C62C1FADEBE6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solidFill>
                    <a:srgbClr val="003C78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www.zoopark.cz</a:t>
              </a:r>
              <a:endParaRPr lang="cs-CZ" sz="700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79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Areál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Lesná</a:t>
            </a:r>
            <a:r>
              <a:rPr lang="pl-PL" dirty="0">
                <a:latin typeface="Arial"/>
                <a:cs typeface="Arial"/>
              </a:rPr>
              <a:t> </a:t>
            </a:r>
            <a:endParaRPr lang="pl-PL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17281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Areál horského hotelu Lesná najdete na vrcholcích Krušných hor nedaleko Chomutova a nebudete tu nikoho rušit! Rozsáhlá plocha areálu uprostřed krušnohorských lesů, nabízí vyžití pro rodiny s dětmi, místo pro sport, posezení i odpočinek.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Součástí areálu je sportovní multifunkční hřiště s večerním osvětlením pro konání celodenních míčových utkání, zvířecí mini farma, venkovské regionální muzeum, jehož prohlídka je sama o sobě zážitková a je volně přístupné. V jedné z chalup se můžete společně podílet na pečení domácího chleba.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Dospělí ocenění zázemí pro grilování, děti pak dětské hřiště a přírodní naučné arboretum se spoustou interaktivních prvků. K dispozici je od jara do podzimu i obří </a:t>
            </a:r>
            <a:r>
              <a:rPr lang="cs-CZ" sz="900" dirty="0" err="1">
                <a:latin typeface="Arial"/>
                <a:cs typeface="Arial"/>
              </a:rPr>
              <a:t>párty</a:t>
            </a:r>
            <a:r>
              <a:rPr lang="cs-CZ" sz="900" dirty="0">
                <a:latin typeface="Arial"/>
                <a:cs typeface="Arial"/>
              </a:rPr>
              <a:t> stan pro všechny druhy aktivit. Areál ubytuje ž 70 osob.</a:t>
            </a:r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r="1030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r="1030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38" name="Skupina 37">
            <a:extLst>
              <a:ext uri="{FF2B5EF4-FFF2-40B4-BE49-F238E27FC236}">
                <a16:creationId xmlns:a16="http://schemas.microsoft.com/office/drawing/2014/main" id="{DC897912-7C88-F63B-03AE-2B7383D7C3A0}"/>
              </a:ext>
            </a:extLst>
          </p:cNvPr>
          <p:cNvGrpSpPr/>
          <p:nvPr/>
        </p:nvGrpSpPr>
        <p:grpSpPr>
          <a:xfrm>
            <a:off x="611560" y="3443709"/>
            <a:ext cx="5058522" cy="690966"/>
            <a:chOff x="611560" y="3443709"/>
            <a:chExt cx="5058522" cy="690966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2DB64328-79D0-9BD0-7262-D17CE37604DB}"/>
                </a:ext>
              </a:extLst>
            </p:cNvPr>
            <p:cNvGrpSpPr/>
            <p:nvPr/>
          </p:nvGrpSpPr>
          <p:grpSpPr>
            <a:xfrm>
              <a:off x="611560" y="3443709"/>
              <a:ext cx="5052076" cy="690966"/>
              <a:chOff x="530015" y="3324062"/>
              <a:chExt cx="5901744" cy="788987"/>
            </a:xfrm>
          </p:grpSpPr>
          <p:grpSp>
            <p:nvGrpSpPr>
              <p:cNvPr id="45" name="Skupina 44">
                <a:extLst>
                  <a:ext uri="{FF2B5EF4-FFF2-40B4-BE49-F238E27FC236}">
                    <a16:creationId xmlns:a16="http://schemas.microsoft.com/office/drawing/2014/main" id="{007C79DC-8658-43DC-DB9C-EF9C1CE743D0}"/>
                  </a:ext>
                </a:extLst>
              </p:cNvPr>
              <p:cNvGrpSpPr/>
              <p:nvPr/>
            </p:nvGrpSpPr>
            <p:grpSpPr>
              <a:xfrm>
                <a:off x="530015" y="3324062"/>
                <a:ext cx="5901744" cy="268277"/>
                <a:chOff x="530015" y="3324062"/>
                <a:chExt cx="5901744" cy="268277"/>
              </a:xfrm>
            </p:grpSpPr>
            <p:sp>
              <p:nvSpPr>
                <p:cNvPr id="53" name="Zástupný symbol pro text 3">
                  <a:extLst>
                    <a:ext uri="{FF2B5EF4-FFF2-40B4-BE49-F238E27FC236}">
                      <a16:creationId xmlns:a16="http://schemas.microsoft.com/office/drawing/2014/main" id="{2C4CE2EA-664B-6819-DB7B-8FECD962D07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59633" y="3351019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celoročně</a:t>
                  </a:r>
                  <a:endParaRPr lang="pl-PL" sz="700" b="1" dirty="0"/>
                </a:p>
              </p:txBody>
            </p:sp>
            <p:pic>
              <p:nvPicPr>
                <p:cNvPr id="54" name="Grafický objekt 53" descr="Denní kalendář obrys">
                  <a:extLst>
                    <a:ext uri="{FF2B5EF4-FFF2-40B4-BE49-F238E27FC236}">
                      <a16:creationId xmlns:a16="http://schemas.microsoft.com/office/drawing/2014/main" id="{61919FDD-2B74-F78E-B8B0-3683A7B884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3324062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47" name="Grafický objekt 46" descr="Mapa s označeným bodem obrys">
                <a:extLst>
                  <a:ext uri="{FF2B5EF4-FFF2-40B4-BE49-F238E27FC236}">
                    <a16:creationId xmlns:a16="http://schemas.microsoft.com/office/drawing/2014/main" id="{649DAA4E-BED5-9DFA-8F82-4643B2E4A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76495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50" name="Skupina 49">
                <a:extLst>
                  <a:ext uri="{FF2B5EF4-FFF2-40B4-BE49-F238E27FC236}">
                    <a16:creationId xmlns:a16="http://schemas.microsoft.com/office/drawing/2014/main" id="{7917FB69-B522-B537-EAA7-D40DF808A774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51" name="Zástupný symbol pro text 3">
                  <a:extLst>
                    <a:ext uri="{FF2B5EF4-FFF2-40B4-BE49-F238E27FC236}">
                      <a16:creationId xmlns:a16="http://schemas.microsoft.com/office/drawing/2014/main" id="{69A0FB6C-CD8E-205E-E1CB-2425A761131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52" name="Grafický objekt 51" descr="Internet obrys">
                  <a:extLst>
                    <a:ext uri="{FF2B5EF4-FFF2-40B4-BE49-F238E27FC236}">
                      <a16:creationId xmlns:a16="http://schemas.microsoft.com/office/drawing/2014/main" id="{27C0737F-BD55-7FC2-213C-E9D2BA28B9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40" name="Zástupný symbol pro text 3">
              <a:extLst>
                <a:ext uri="{FF2B5EF4-FFF2-40B4-BE49-F238E27FC236}">
                  <a16:creationId xmlns:a16="http://schemas.microsoft.com/office/drawing/2014/main" id="{1C608E1C-F549-DCD5-6114-2647C2623911}"/>
                </a:ext>
              </a:extLst>
            </p:cNvPr>
            <p:cNvSpPr txBox="1">
              <a:spLocks/>
            </p:cNvSpPr>
            <p:nvPr/>
          </p:nvSpPr>
          <p:spPr>
            <a:xfrm>
              <a:off x="813223" y="368481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 err="1">
                  <a:latin typeface="Arial"/>
                  <a:cs typeface="Arial"/>
                </a:rPr>
                <a:t>Lesná</a:t>
              </a:r>
              <a:r>
                <a:rPr lang="pl-PL" sz="700" b="1" dirty="0">
                  <a:latin typeface="Arial"/>
                  <a:cs typeface="Arial"/>
                </a:rPr>
                <a:t> - </a:t>
              </a:r>
              <a:r>
                <a:rPr lang="pl-PL" sz="700" b="1" dirty="0" err="1">
                  <a:latin typeface="Arial"/>
                  <a:cs typeface="Arial"/>
                </a:rPr>
                <a:t>Nová</a:t>
              </a:r>
              <a:r>
                <a:rPr lang="pl-PL" sz="700" b="1" dirty="0">
                  <a:latin typeface="Arial"/>
                  <a:cs typeface="Arial"/>
                </a:rPr>
                <a:t> </a:t>
              </a:r>
              <a:r>
                <a:rPr lang="pl-PL" sz="700" b="1" dirty="0" err="1">
                  <a:latin typeface="Arial"/>
                  <a:cs typeface="Arial"/>
                </a:rPr>
                <a:t>ves</a:t>
              </a:r>
              <a:r>
                <a:rPr lang="pl-PL" sz="700" b="1" dirty="0">
                  <a:latin typeface="Arial"/>
                  <a:cs typeface="Arial"/>
                </a:rPr>
                <a:t> v </a:t>
              </a:r>
              <a:r>
                <a:rPr lang="pl-PL" sz="700" b="1" dirty="0" err="1">
                  <a:latin typeface="Arial"/>
                  <a:cs typeface="Arial"/>
                </a:rPr>
                <a:t>Horách</a:t>
              </a:r>
              <a:endParaRPr lang="pl-PL" sz="700" b="1" dirty="0" err="1"/>
            </a:p>
          </p:txBody>
        </p:sp>
        <p:sp>
          <p:nvSpPr>
            <p:cNvPr id="44" name="Zástupný symbol pro text 3">
              <a:extLst>
                <a:ext uri="{FF2B5EF4-FFF2-40B4-BE49-F238E27FC236}">
                  <a16:creationId xmlns:a16="http://schemas.microsoft.com/office/drawing/2014/main" id="{DF649D37-3891-5BA5-578E-C62C1FADEBE6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solidFill>
                    <a:srgbClr val="003C78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www.horskyareal-lesna.cz</a:t>
              </a:r>
              <a:endParaRPr lang="cs-CZ" sz="700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6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Letní</a:t>
            </a:r>
            <a:r>
              <a:rPr lang="pl-PL" dirty="0">
                <a:latin typeface="Arial"/>
                <a:cs typeface="Arial"/>
              </a:rPr>
              <a:t> kino </a:t>
            </a:r>
            <a:r>
              <a:rPr lang="pl-PL" dirty="0" err="1">
                <a:latin typeface="Arial"/>
                <a:cs typeface="Arial"/>
              </a:rPr>
              <a:t>Ústí</a:t>
            </a:r>
            <a:r>
              <a:rPr lang="pl-PL" dirty="0">
                <a:latin typeface="Arial"/>
                <a:cs typeface="Arial"/>
              </a:rPr>
              <a:t> nad </a:t>
            </a:r>
            <a:r>
              <a:rPr lang="pl-PL" dirty="0" err="1">
                <a:latin typeface="Arial"/>
                <a:cs typeface="Arial"/>
              </a:rPr>
              <a:t>Labem</a:t>
            </a:r>
            <a:endParaRPr lang="pl-PL" dirty="0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17281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Areál ústeckého letního kina je největší kulturní zařízení na území města Ústí nad Labem. Vzniklo v centru města po druhé světové válce a jedná se o multifunkční prostor s kapacitou 6000 míst k sezení. </a:t>
            </a:r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Místo je ideální pro estrádní pořady, zábavné show, rodinné festivaly, koncerty. Hlediště je zasazeno do zeleně, obklopeno stromy, a přesto, že jste v centru města, jste izolováni od okolního dění.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Díky rozloze areálu je zde možné doplnit řada stánků, atrakcí, občerstvení. Na přání vám </a:t>
            </a:r>
            <a:r>
              <a:rPr lang="cs-CZ" sz="900">
                <a:latin typeface="Arial"/>
                <a:cs typeface="Arial"/>
              </a:rPr>
              <a:t>tu postaví </a:t>
            </a:r>
            <a:r>
              <a:rPr lang="cs-CZ" sz="900" dirty="0">
                <a:latin typeface="Arial"/>
                <a:cs typeface="Arial"/>
              </a:rPr>
              <a:t>třeba motokrosovou dráhu či skokanské můstky pro sjezdy horských kol.</a:t>
            </a:r>
            <a:endParaRPr lang="cs-CZ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r="10295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38" name="Skupina 37">
            <a:extLst>
              <a:ext uri="{FF2B5EF4-FFF2-40B4-BE49-F238E27FC236}">
                <a16:creationId xmlns:a16="http://schemas.microsoft.com/office/drawing/2014/main" id="{DC897912-7C88-F63B-03AE-2B7383D7C3A0}"/>
              </a:ext>
            </a:extLst>
          </p:cNvPr>
          <p:cNvGrpSpPr/>
          <p:nvPr/>
        </p:nvGrpSpPr>
        <p:grpSpPr>
          <a:xfrm>
            <a:off x="611560" y="3443709"/>
            <a:ext cx="5058522" cy="690966"/>
            <a:chOff x="611560" y="3443709"/>
            <a:chExt cx="5058522" cy="690966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2DB64328-79D0-9BD0-7262-D17CE37604DB}"/>
                </a:ext>
              </a:extLst>
            </p:cNvPr>
            <p:cNvGrpSpPr/>
            <p:nvPr/>
          </p:nvGrpSpPr>
          <p:grpSpPr>
            <a:xfrm>
              <a:off x="611560" y="3443709"/>
              <a:ext cx="5052076" cy="690966"/>
              <a:chOff x="530015" y="3324062"/>
              <a:chExt cx="5901744" cy="788987"/>
            </a:xfrm>
          </p:grpSpPr>
          <p:grpSp>
            <p:nvGrpSpPr>
              <p:cNvPr id="45" name="Skupina 44">
                <a:extLst>
                  <a:ext uri="{FF2B5EF4-FFF2-40B4-BE49-F238E27FC236}">
                    <a16:creationId xmlns:a16="http://schemas.microsoft.com/office/drawing/2014/main" id="{007C79DC-8658-43DC-DB9C-EF9C1CE743D0}"/>
                  </a:ext>
                </a:extLst>
              </p:cNvPr>
              <p:cNvGrpSpPr/>
              <p:nvPr/>
            </p:nvGrpSpPr>
            <p:grpSpPr>
              <a:xfrm>
                <a:off x="530015" y="3324062"/>
                <a:ext cx="5901744" cy="268277"/>
                <a:chOff x="530015" y="3324062"/>
                <a:chExt cx="5901744" cy="268277"/>
              </a:xfrm>
            </p:grpSpPr>
            <p:sp>
              <p:nvSpPr>
                <p:cNvPr id="53" name="Zástupný symbol pro text 3">
                  <a:extLst>
                    <a:ext uri="{FF2B5EF4-FFF2-40B4-BE49-F238E27FC236}">
                      <a16:creationId xmlns:a16="http://schemas.microsoft.com/office/drawing/2014/main" id="{2C4CE2EA-664B-6819-DB7B-8FECD962D07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59633" y="3351019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/>
                    <a:t>celoročně</a:t>
                  </a:r>
                </a:p>
              </p:txBody>
            </p:sp>
            <p:pic>
              <p:nvPicPr>
                <p:cNvPr id="54" name="Grafický objekt 53" descr="Denní kalendář obrys">
                  <a:extLst>
                    <a:ext uri="{FF2B5EF4-FFF2-40B4-BE49-F238E27FC236}">
                      <a16:creationId xmlns:a16="http://schemas.microsoft.com/office/drawing/2014/main" id="{61919FDD-2B74-F78E-B8B0-3683A7B884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3324062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47" name="Grafický objekt 46" descr="Mapa s označeným bodem obrys">
                <a:extLst>
                  <a:ext uri="{FF2B5EF4-FFF2-40B4-BE49-F238E27FC236}">
                    <a16:creationId xmlns:a16="http://schemas.microsoft.com/office/drawing/2014/main" id="{649DAA4E-BED5-9DFA-8F82-4643B2E4A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76495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50" name="Skupina 49">
                <a:extLst>
                  <a:ext uri="{FF2B5EF4-FFF2-40B4-BE49-F238E27FC236}">
                    <a16:creationId xmlns:a16="http://schemas.microsoft.com/office/drawing/2014/main" id="{7917FB69-B522-B537-EAA7-D40DF808A774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51" name="Zástupný symbol pro text 3">
                  <a:extLst>
                    <a:ext uri="{FF2B5EF4-FFF2-40B4-BE49-F238E27FC236}">
                      <a16:creationId xmlns:a16="http://schemas.microsoft.com/office/drawing/2014/main" id="{69A0FB6C-CD8E-205E-E1CB-2425A761131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52" name="Grafický objekt 51" descr="Internet obrys">
                  <a:extLst>
                    <a:ext uri="{FF2B5EF4-FFF2-40B4-BE49-F238E27FC236}">
                      <a16:creationId xmlns:a16="http://schemas.microsoft.com/office/drawing/2014/main" id="{27C0737F-BD55-7FC2-213C-E9D2BA28B9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40" name="Zástupný symbol pro text 3">
              <a:extLst>
                <a:ext uri="{FF2B5EF4-FFF2-40B4-BE49-F238E27FC236}">
                  <a16:creationId xmlns:a16="http://schemas.microsoft.com/office/drawing/2014/main" id="{1C608E1C-F549-DCD5-6114-2647C2623911}"/>
                </a:ext>
              </a:extLst>
            </p:cNvPr>
            <p:cNvSpPr txBox="1">
              <a:spLocks/>
            </p:cNvSpPr>
            <p:nvPr/>
          </p:nvSpPr>
          <p:spPr>
            <a:xfrm>
              <a:off x="813223" y="368481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 err="1">
                  <a:latin typeface="Arial"/>
                  <a:cs typeface="Arial"/>
                </a:rPr>
                <a:t>Ústí</a:t>
              </a:r>
              <a:r>
                <a:rPr lang="pl-PL" sz="700" b="1" dirty="0">
                  <a:latin typeface="Arial"/>
                  <a:cs typeface="Arial"/>
                </a:rPr>
                <a:t> nad </a:t>
              </a:r>
              <a:r>
                <a:rPr lang="pl-PL" sz="700" b="1" dirty="0" err="1">
                  <a:latin typeface="Arial"/>
                  <a:cs typeface="Arial"/>
                </a:rPr>
                <a:t>Labem</a:t>
              </a:r>
              <a:endParaRPr lang="pl-PL" sz="700" b="1" dirty="0" err="1"/>
            </a:p>
          </p:txBody>
        </p:sp>
        <p:sp>
          <p:nvSpPr>
            <p:cNvPr id="44" name="Zástupný symbol pro text 3">
              <a:extLst>
                <a:ext uri="{FF2B5EF4-FFF2-40B4-BE49-F238E27FC236}">
                  <a16:creationId xmlns:a16="http://schemas.microsoft.com/office/drawing/2014/main" id="{DF649D37-3891-5BA5-578E-C62C1FADEBE6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www.ksul.cz</a:t>
              </a:r>
              <a:endParaRPr lang="cs-CZ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89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00" y="3178484"/>
            <a:ext cx="7988424" cy="475213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latin typeface="Arial"/>
                <a:cs typeface="Arial"/>
              </a:rPr>
              <a:t>Příští měsíc se můžete těšit na tipy na unikátní zážitky pro VIP klientelu!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653697"/>
            <a:ext cx="7992888" cy="3591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Czech </a:t>
            </a:r>
            <a:r>
              <a:rPr lang="cs-CZ" dirty="0" err="1"/>
              <a:t>Convention</a:t>
            </a:r>
            <a:r>
              <a:rPr lang="cs-CZ" dirty="0"/>
              <a:t> </a:t>
            </a:r>
            <a:r>
              <a:rPr lang="cs-CZ" dirty="0" err="1"/>
              <a:t>Bureau</a:t>
            </a:r>
            <a:endParaRPr lang="cs-CZ" dirty="0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F77DD12-A7F1-03CD-2E09-322130D1CA0A}"/>
              </a:ext>
            </a:extLst>
          </p:cNvPr>
          <p:cNvSpPr txBox="1">
            <a:spLocks/>
          </p:cNvSpPr>
          <p:nvPr/>
        </p:nvSpPr>
        <p:spPr>
          <a:xfrm>
            <a:off x="395536" y="3949321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E600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www.czechconvention.cz</a:t>
            </a:r>
            <a:endParaRPr lang="cs-CZ" sz="1400" dirty="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8B95E5B85C004E9C0330D0CD96F51D" ma:contentTypeVersion="18" ma:contentTypeDescription="Vytvoří nový dokument" ma:contentTypeScope="" ma:versionID="eb9e26a58b2f201d6eb64b7d74ec851f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a23e5e56d6201ac60617075d0c092645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Props1.xml><?xml version="1.0" encoding="utf-8"?>
<ds:datastoreItem xmlns:ds="http://schemas.openxmlformats.org/officeDocument/2006/customXml" ds:itemID="{F7D49B04-53B1-487F-86EC-94B7593CB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8E42D-3EC5-421C-B6C7-9665F00ED5A7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ba2d4317-fb4d-4db0-a5c7-47ce91d9e985"/>
    <ds:schemaRef ds:uri="84ef3b81-2e7b-492d-a2f5-5ab6809012f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6232</TotalTime>
  <Words>790</Words>
  <Application>Microsoft Office PowerPoint</Application>
  <PresentationFormat>Předvádění na obrazovce (16:9)</PresentationFormat>
  <Paragraphs>62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rozpracovano_NEW_CZT_ppt_template_16ku9_landofstories_19.6.</vt:lpstr>
      <vt:lpstr>Inspirativní měsíčník Czech Convention Bureau</vt:lpstr>
      <vt:lpstr>Ústecký kraj</vt:lpstr>
      <vt:lpstr>Bagr Park a Polygon MOST</vt:lpstr>
      <vt:lpstr>Hipodrom MOST – 170 ha dokonalé zábavy</vt:lpstr>
      <vt:lpstr>Zoopark a Kamencové jezero Chomutov</vt:lpstr>
      <vt:lpstr>Areál Lesná </vt:lpstr>
      <vt:lpstr>Letní kino Ústí nad Labem</vt:lpstr>
      <vt:lpstr>Příští měsíc se můžete těšit na tipy na unikátní zážitky pro VIP klientelu!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Tipy na místa pro family days</dc:title>
  <dc:creator>Papoušková Monika</dc:creator>
  <cp:lastModifiedBy>Kubíčková Radana</cp:lastModifiedBy>
  <cp:revision>17</cp:revision>
  <dcterms:created xsi:type="dcterms:W3CDTF">2023-01-11T08:50:04Z</dcterms:created>
  <dcterms:modified xsi:type="dcterms:W3CDTF">2024-08-12T14:31:28Z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  <property fmtid="{D5CDD505-2E9C-101B-9397-08002B2CF9AE}" pid="3" name="MediaServiceImageTags">
    <vt:lpwstr/>
  </property>
</Properties>
</file>