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86" r:id="rId6"/>
    <p:sldId id="645" r:id="rId7"/>
    <p:sldId id="646" r:id="rId8"/>
    <p:sldId id="647" r:id="rId9"/>
    <p:sldId id="648" r:id="rId10"/>
    <p:sldId id="261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178FCF"/>
    <a:srgbClr val="E6001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40A7D-1740-4CA2-BC24-C0E430BEF7C7}" v="84" dt="2025-06-16T20:34:49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43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43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14.08.2025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4A6E0-3B60-5B61-7D36-EEF7A2A9F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6A60A2-09BE-F9DA-090A-DE1A4D972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CA7242-6965-DBEA-613A-919007A6F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2E74EA-97D1-C494-3603-DC418195A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8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4A17-360D-547B-C5C3-C4101083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7FEF5D4-EA25-A8E0-44B6-6E297D9AE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21B8FA-BBFB-C230-750C-1C957B83B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A02BB5-C233-9DDC-69B8-3DF0FB7DE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7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E26CB-33A2-0B15-B512-97BDB201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F2F962-493E-43E0-0CD0-731BEA0AA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8E0943-143E-F3B8-B31E-41D1EF22A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6EDDDF-FF54-C127-5418-67C12891C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4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202ED-0C2C-EDA2-7E21-612E3CBA8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DF8243-FBD5-AC47-046B-3EA711004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6E4B63-B6FC-3ECB-7EFC-D432583E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9A79C7-38AE-3CE3-E523-A2C25EFA4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6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14.08.2025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zoodecin.cz/?p=clanky/dobrovolnicke-cinnosti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jp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www.annkas.eu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1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podstraznym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4" Type="http://schemas.openxmlformats.org/officeDocument/2006/relationships/image" Target="../media/image22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npcs.cz/uklidme-svet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7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6785" y="3347661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Inspirace z regionů - </a:t>
            </a:r>
            <a:r>
              <a:rPr lang="cs-CZ" dirty="0">
                <a:solidFill>
                  <a:srgbClr val="FF0000"/>
                </a:solidFill>
              </a:rPr>
              <a:t>Zážitky s přesahem</a:t>
            </a:r>
            <a:endParaRPr lang="cs-CZ" dirty="0">
              <a:solidFill>
                <a:srgbClr val="FF000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81350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436785" y="3876272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4D4D4D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Inspirace z regionů - </a:t>
            </a:r>
            <a:r>
              <a:rPr lang="cs-CZ" dirty="0">
                <a:solidFill>
                  <a:srgbClr val="FF0000"/>
                </a:solidFill>
              </a:rPr>
              <a:t>Zážitky s přesahem</a:t>
            </a:r>
            <a:endParaRPr lang="cs-CZ" dirty="0">
              <a:solidFill>
                <a:srgbClr val="FF0000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E6EC0-F762-D123-48A5-E705842D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7E467-FA00-9A57-2D4D-0A421D43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Dobrovolníkem a chovatelem v ZOO Ústí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E8553E-7629-E45E-202A-15034F550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Zoologické zahrady v Děčíně nebo v Ústí nad Labem rádi využijí řadu dobrovolníků na velké množství práce, která je v zahradách potřeba.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Celý soubor činností, které například Zoo Děčín potřebuje obsahuje jak práce venku, tak uvnitř. Můžete přijít pomoci jako zahradníci, pomoci s úklidem areálu nebo opravou mobiliáře - cedulky, lavičky, štítky a další. Zoo ale využije i šikovné ruce na šití kostýmů a přípravy na nejrůznější akce.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Podobné služby nabízí dle  dohody a potřeby i Zoo Ústí nad Labem.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79484392-2B77-5B03-7B48-2FB1A226107B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ACD6C78F-E3EE-E0EC-77DC-082D2E75AC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695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BEFCB834-2A5B-EDDD-CEBC-ABED2B947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r="10462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C8A21C18-5C62-7D47-A52C-7C974CDF6FD9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18EE871-650D-4BC0-7DFD-088C9549D9F0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2ED0915C-3C33-C891-C1A8-FF3435D56259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CBCB4DD3-973E-0407-30FB-237C22BAD4F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celoročně</a:t>
                  </a:r>
                  <a:endParaRPr lang="pl-PL" sz="700" b="1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98FE381F-9F2B-7962-CB8F-9FD5B669B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1B9F21A8-8089-91EF-62FF-69F623C55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BF05C00D-9C34-E98F-41F9-3A20B12F1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B68ABF25-87C2-2069-FC3B-B7A58619D3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87ACB6C0-8690-FEFD-A367-F468EC138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5F8610D8-183E-25F4-2E40-2CE6DF5A1777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98D6691E-D0C6-8116-C62D-4CB7CF5888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6E5DBE82-21E3-07C0-CBCF-07E1978FB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F9A31C2D-D9F2-45B2-1122-EDB05BE2F56B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700" b="1" dirty="0">
                <a:latin typeface="Arial"/>
                <a:cs typeface="Arial"/>
              </a:endParaRP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07D19BA1-6E9E-DFF5-1253-15239DC3C0BE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dle potřeby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0FC5D6F9-00A1-1F24-B023-486D61AEA760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dle potřeby</a:t>
              </a:r>
              <a:endParaRPr lang="pl-PL" sz="700" b="1" dirty="0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85F0668B-5213-DBD8-BE8E-DDAB9C69584B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67A1D4EC-9265-2523-6A57-D0D3C45F92E0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www.zoodecin.cz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5260A52E-4769-4975-A380-A10CE622ECD6}"/>
              </a:ext>
            </a:extLst>
          </p:cNvPr>
          <p:cNvSpPr txBox="1">
            <a:spLocks/>
          </p:cNvSpPr>
          <p:nvPr/>
        </p:nvSpPr>
        <p:spPr>
          <a:xfrm>
            <a:off x="816007" y="3004505"/>
            <a:ext cx="4855515" cy="20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700" b="1" dirty="0" err="1">
                <a:latin typeface="Arial"/>
                <a:cs typeface="Arial"/>
              </a:rPr>
              <a:t>Děčín</a:t>
            </a:r>
            <a:endParaRPr lang="pl-PL" sz="700" b="1" dirty="0" err="1"/>
          </a:p>
        </p:txBody>
      </p:sp>
      <p:pic>
        <p:nvPicPr>
          <p:cNvPr id="3" name="Zástupný obsah 11" descr="Otisky tlapy se souvislou výplní">
            <a:extLst>
              <a:ext uri="{FF2B5EF4-FFF2-40B4-BE49-F238E27FC236}">
                <a16:creationId xmlns:a16="http://schemas.microsoft.com/office/drawing/2014/main" id="{9894C23B-F1CC-76FB-D35B-99956C4D69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88474" y="0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0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D6A40-8463-D73E-1FA2-149F5164C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15B3C-43BE-DC3F-B778-2ADA4732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Medovou exkurzí na pomoc včelkám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84611BE-B7B5-1C4B-9810-FD2C2D7F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Na včelí farmě </a:t>
            </a:r>
            <a:r>
              <a:rPr lang="cs-CZ" sz="1000" b="1" dirty="0" err="1">
                <a:latin typeface="Arial"/>
                <a:cs typeface="Arial"/>
              </a:rPr>
              <a:t>AnnKAs</a:t>
            </a:r>
            <a:r>
              <a:rPr lang="cs-CZ" sz="1000" b="1" dirty="0">
                <a:latin typeface="Arial"/>
                <a:cs typeface="Arial"/>
              </a:rPr>
              <a:t> v Dubičné na Úštěku věnují včelkám celý svůj život. Každá práce, každý projekt je věnován na podporu včel, včelích produktů a včelí osvětě.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Vše co umí majitelka se tu můžete naučit také a přispívat tak nejen k podpoře a vzdělávání lidí okolo sebe, ale k obohacení svého života. </a:t>
            </a:r>
            <a:r>
              <a:rPr lang="cs-CZ" sz="900" dirty="0">
                <a:latin typeface="Arial"/>
                <a:ea typeface="Roboto"/>
                <a:cs typeface="Arial"/>
              </a:rPr>
              <a:t>Kurz nebo workshop na téma Api terapie, využití včelích produktů v domácnosti i osobním životě, výroba vlastní přírodní lékárny nebo přírodních svíček i medů.</a:t>
            </a:r>
            <a:endParaRPr lang="cs-CZ" dirty="0">
              <a:ea typeface="Roboto"/>
            </a:endParaRPr>
          </a:p>
          <a:p>
            <a:endParaRPr lang="cs-CZ" sz="900" dirty="0">
              <a:latin typeface="Arial"/>
              <a:ea typeface="Roboto"/>
              <a:cs typeface="Arial"/>
            </a:endParaRPr>
          </a:p>
          <a:p>
            <a:r>
              <a:rPr lang="cs-CZ" sz="900" dirty="0">
                <a:latin typeface="Arial"/>
                <a:ea typeface="Roboto"/>
                <a:cs typeface="Arial"/>
              </a:rPr>
              <a:t>Součástí exkurze je ochutnávka včelích produktů, povídání o životě včel, oblečení do obleků a fyzický kontakt</a:t>
            </a:r>
            <a:endParaRPr lang="cs-CZ" dirty="0"/>
          </a:p>
          <a:p>
            <a:r>
              <a:rPr lang="cs-CZ" sz="900" dirty="0">
                <a:latin typeface="Arial"/>
                <a:ea typeface="Roboto"/>
                <a:cs typeface="Arial"/>
              </a:rPr>
              <a:t>se včelami včetně následné výroby vlastní medové svíce.</a:t>
            </a:r>
            <a:endParaRPr lang="cs-CZ" dirty="0"/>
          </a:p>
          <a:p>
            <a:endParaRPr lang="cs-CZ" sz="900" dirty="0">
              <a:ea typeface="Roboto"/>
            </a:endParaRPr>
          </a:p>
          <a:p>
            <a:endParaRPr lang="cs-CZ" sz="900" dirty="0">
              <a:latin typeface="Arial"/>
              <a:ea typeface="Roboto"/>
              <a:cs typeface="Arial"/>
            </a:endParaRP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17DCD174-3ECE-7922-1748-29ED71B85FF5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392FFB56-A947-6CF9-0329-95E0065B1E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342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CB0C3123-D726-A18C-610E-B7528E6C6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5338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B34B0003-6F7D-5D6C-BFA5-A55751B128EF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FBB5D4EE-9494-66FB-5177-017A05C707A0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C14362FD-8A0D-13CE-8064-DD98D5D0EEAE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18AB4478-45B0-679E-D316-D487759C348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květen - srpen</a:t>
                  </a:r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1F3CD987-1964-F0F5-BD31-8787860D1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6A908548-D3AD-25CE-3358-355F5CA3C9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75D567AB-42F9-34C6-F2C6-FAE81681A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C7295991-591B-01CF-0B43-08D7AD7BF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A98FAB89-11FE-AB8A-F263-58949BDAB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8CB1637F-DEDD-8056-EAB4-DA67D02C736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173360D6-881D-9BD8-E985-88B46E6876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CF465C76-305C-2A4B-C8EE-7FB27086A3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A5F82157-CDED-30DC-97E1-94095B92C0E8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Dubičná</a:t>
              </a:r>
              <a:r>
                <a:rPr lang="pl-PL" sz="700" b="1" dirty="0">
                  <a:latin typeface="Arial"/>
                  <a:cs typeface="Arial"/>
                </a:rPr>
                <a:t> u </a:t>
              </a:r>
              <a:r>
                <a:rPr lang="pl-PL" sz="700" b="1" dirty="0" err="1">
                  <a:latin typeface="Arial"/>
                  <a:cs typeface="Arial"/>
                </a:rPr>
                <a:t>Úštěka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6A142ACD-FDF2-A549-1D66-295751D61674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1–3 hodiny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9DE32715-7065-4F6A-9868-D378B4AF3B51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25 </a:t>
              </a:r>
              <a:r>
                <a:rPr lang="pl-PL" sz="700" b="1" dirty="0" err="1">
                  <a:latin typeface="Arial"/>
                  <a:cs typeface="Arial"/>
                </a:rPr>
                <a:t>osob</a:t>
              </a:r>
              <a:endParaRPr lang="pl-PL" sz="700" b="1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3423320-EA96-5A7D-5262-CDCD21674833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případně angličtina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35A12653-16D8-7BD5-1535-060088490BD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www.annkas.eu</a:t>
              </a:r>
              <a:endParaRPr lang="en-US" sz="7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3" name="Zástupný obsah 11" descr="Otisky tlapy se souvislou výplní">
            <a:extLst>
              <a:ext uri="{FF2B5EF4-FFF2-40B4-BE49-F238E27FC236}">
                <a16:creationId xmlns:a16="http://schemas.microsoft.com/office/drawing/2014/main" id="{2A108B8A-AFA6-5A05-958B-5F8875DA2E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88474" y="0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5072-D271-DD45-4F2D-9C50B239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D3505-9E2A-30A2-868E-BFF4DBF1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/>
                <a:cs typeface="Arial"/>
              </a:rPr>
              <a:t>Pro krajinu a lidi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049D50A-28B7-8D9F-F83F-E6E9D0E5F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Hospodářství Pod Strážným vrchem obývají již téměř 20 let manželé Šancovi, kteří tu v areálu památkově chráněného statku v Merbolticích věnují ekologickému zemědělství. </a:t>
            </a:r>
            <a:endParaRPr lang="cs-CZ" sz="1000" b="1" dirty="0"/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Inspirují se v perm kultuře, historii i v moderních šetrných přístupech jiných farmářů a snaží se zároveň být i inspirací pro ostatní. Proto pořádají výlety, exkurze i pobyty nejen pro školy a podílí se na organizaci místních kulturních akcí. Pro místní krajinu a lidi se můžete zúčastnit i jejich projektu "Kamenná hůra". Jde o dobrovolnou pomoc na obnovu původních terasovitých políček jižně orientovaného svahu s řadou endemických druhů živočichů.</a:t>
            </a:r>
            <a:endParaRPr lang="cs-CZ" sz="1200" dirty="0">
              <a:solidFill>
                <a:srgbClr val="3F3F3F"/>
              </a:solidFill>
              <a:latin typeface="Trebuchet MS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017398E3-5BE1-3C1D-AD97-96068BF88BA3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D2D4FF1A-A1C7-2751-774F-950A4D8F7B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5403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D14F988F-F622-2A9C-B0F8-C895B039D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A2EF253D-A9F1-D244-2CB4-4014F25463A2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6CD0C4DE-CC16-E824-3CDE-1D831C7C7F2D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FC186D6B-5B22-082F-8CDD-A44EA27B6D61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D79B46A8-B841-245F-A072-E9438895368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celý rok, ideálně od jara do podzimu</a:t>
                  </a:r>
                  <a:endParaRPr lang="pl-PL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AF49548D-97BB-68C7-1686-941CF41CC5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DB19CFE6-1FCB-255A-1A78-F034A6C94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731D2542-7551-53B9-2285-EA7DA1C46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2AA96E6D-A1A1-CCD4-774B-93935D375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F068C5D4-D510-10D0-962D-E27B82CAE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3F9C3324-84D4-BDA8-86CF-33C8564C0D86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6A05BCA7-8553-B173-BE94-4AB9724A96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9B113943-5757-D73F-A11C-45C837DDE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2FC86D7-30A5-D3B7-AB11-EBF65753FCCF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Merboltice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80FC949D-AFBF-C801-59EF-2B3BCB95A098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libovolné</a:t>
              </a:r>
              <a:endParaRPr lang="pl-PL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6EC931CB-1852-DB62-7DE9-D9056C8E6139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2 - 20</a:t>
              </a:r>
              <a:endParaRPr lang="en-US" dirty="0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7BF65F1A-7D20-8624-DB8B-F01B19047330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D9DE0DFD-611F-A18A-A178-555BB725028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www.podstraznym.cz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3" name="Grafický objekt 2" descr="List se souvislou výplní">
            <a:extLst>
              <a:ext uri="{FF2B5EF4-FFF2-40B4-BE49-F238E27FC236}">
                <a16:creationId xmlns:a16="http://schemas.microsoft.com/office/drawing/2014/main" id="{B591F6C4-FD3F-BBF3-0E19-28212BC9E3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88474" y="0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E2F1-A994-9BEE-912E-D01841E7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65BEE-CDE8-4C8F-E01A-1166FCC9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Autofit/>
          </a:bodyPr>
          <a:lstStyle/>
          <a:p>
            <a:r>
              <a:rPr lang="cs-CZ" sz="2200" dirty="0">
                <a:latin typeface="Arial"/>
                <a:ea typeface="+mn-ea"/>
                <a:cs typeface="Arial"/>
              </a:rPr>
              <a:t>Úklid národního parku</a:t>
            </a:r>
            <a:endParaRPr lang="en-US" sz="2200" dirty="0">
              <a:latin typeface="Arial"/>
              <a:ea typeface="+mn-ea"/>
              <a:cs typeface="Arial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0194C21-09B8-70C8-4969-E6E5A42E1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Ukliďme svět (</a:t>
            </a:r>
            <a:r>
              <a:rPr lang="cs-CZ" sz="1000" b="1" dirty="0" err="1">
                <a:latin typeface="Arial"/>
                <a:cs typeface="Arial"/>
              </a:rPr>
              <a:t>Clean</a:t>
            </a:r>
            <a:r>
              <a:rPr lang="cs-CZ" sz="1000" b="1" dirty="0">
                <a:latin typeface="Arial"/>
                <a:cs typeface="Arial"/>
              </a:rPr>
              <a:t> Up </a:t>
            </a:r>
            <a:r>
              <a:rPr lang="cs-CZ" sz="1000" b="1" dirty="0" err="1">
                <a:latin typeface="Arial"/>
                <a:cs typeface="Arial"/>
              </a:rPr>
              <a:t>the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World</a:t>
            </a:r>
            <a:r>
              <a:rPr lang="cs-CZ" sz="1000" b="1" dirty="0">
                <a:latin typeface="Arial"/>
                <a:cs typeface="Arial"/>
              </a:rPr>
              <a:t>) - mezinárodní akce, do které se zapojuje i Národní park České Švýcarsko a je zaměřena na úklid černých skládek či odpadků na území Národního parku ČŠ. </a:t>
            </a:r>
            <a:r>
              <a:rPr lang="cs-CZ" sz="11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První akce vznikla v roce 1989 v Sydney a od té doby se do ní zapojilo více než 100 zemí.  V České republice se tato akce organizuje od roku 1993 a zúčastňuje se jí každoročně kolem 8 tisíc lidí.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Na území Národního parku České Švýcarsko tuto akci pořádá Správa NP pro širokou veřejnost a to vždy dvakrát do roka, vždy na jaře a na podzim.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Vždy se brigáda uskuteční na konkrétním vytipovaném území. Součástí prací není jen úklid odpadků, ale například  i vyčištění některých území od náletových dřevin</a:t>
            </a:r>
            <a:r>
              <a:rPr lang="cs-CZ" sz="900" dirty="0">
                <a:solidFill>
                  <a:srgbClr val="535353"/>
                </a:solidFill>
                <a:latin typeface="Arial"/>
                <a:cs typeface="Arial"/>
              </a:rPr>
              <a:t>.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0EF9611A-6476-7FF4-BEB6-13DA4BDDACFA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0D9D027D-DF8A-E72D-4C9D-360C507D0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46E27114-EBD4-4953-8A92-69C202F95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CD23F84F-E7E6-1134-0160-2F38CBEAB2D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439A2DA3-2144-B90A-F167-DC822BC48643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FBA8A8EE-E842-16DE-0840-B6957FD168A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4A8E0534-E824-F07B-5704-B39A30D345D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2x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ročně</a:t>
                  </a:r>
                  <a:r>
                    <a:rPr lang="pl-PL" sz="700" b="1" dirty="0">
                      <a:latin typeface="Arial"/>
                      <a:cs typeface="Arial"/>
                    </a:rPr>
                    <a:t> - na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jaře</a:t>
                  </a:r>
                  <a:r>
                    <a:rPr lang="pl-PL" sz="700" b="1" dirty="0">
                      <a:latin typeface="Arial"/>
                      <a:cs typeface="Arial"/>
                    </a:rPr>
                    <a:t> a na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podzim</a:t>
                  </a:r>
                  <a:endParaRPr lang="pl-PL" sz="700" b="1" dirty="0" err="1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E5E85687-0337-81D9-36D8-7089821455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9D4A507-2C09-E34D-77CF-A6337AAA0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CB39AA25-D84B-896E-4F3F-693066E06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00A44D05-AB83-878D-B7EA-F53479875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3959AA87-78F9-EDBF-8D61-CF4E29908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F9BE3533-F783-0258-C20D-6E630DE951C7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D21C823-AC19-7B3B-6FD9-2FE102CC93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A0B36B50-133D-793F-503F-DA18092DD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218843F2-F78E-2CAB-A5DC-082A15D6A8C4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NP České Švýcarsko</a:t>
              </a:r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3707C600-F554-67F8-2B48-0A7B469C815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den - půl den</a:t>
              </a:r>
              <a:endParaRPr lang="en-US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2F8FAFDF-4088-03A6-0BB0-F55D4886F283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dle dohody</a:t>
              </a:r>
              <a:endParaRPr lang="en-US" dirty="0" err="1"/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84074A7E-E592-48BD-BD21-FAE4EAAE912E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nebo dle dohody</a:t>
              </a:r>
              <a:endParaRPr lang="pl-PL" sz="700" b="1" dirty="0"/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7BC2FAE9-F934-30FB-7DBA-8B368C699825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www.npcs.cz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  <p:pic>
        <p:nvPicPr>
          <p:cNvPr id="3" name="Grafický objekt 2" descr="List se souvislou výplní">
            <a:extLst>
              <a:ext uri="{FF2B5EF4-FFF2-40B4-BE49-F238E27FC236}">
                <a16:creationId xmlns:a16="http://schemas.microsoft.com/office/drawing/2014/main" id="{081BEDBF-B302-1E03-EADC-7E0CB83BC2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88474" y="0"/>
            <a:ext cx="555526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latin typeface="Arial"/>
                <a:cs typeface="Arial"/>
              </a:rPr>
              <a:t>Příští měsíc se můžete těšit na tipy na aktivity spojené s dopravními prostředky!</a:t>
            </a: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9" ma:contentTypeDescription="Vytvoří nový dokument" ma:contentTypeScope="" ma:versionID="5478ccf249414cbef83b22a2c39c5596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19371d2ed1acd6c8486fa21db18893b8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8E42D-3EC5-421C-B6C7-9665F00ED5A7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a2d4317-fb4d-4db0-a5c7-47ce91d9e985"/>
    <ds:schemaRef ds:uri="84ef3b81-2e7b-492d-a2f5-5ab6809012f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DF917-F1A6-499F-B536-6F2A4F9D4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7074</TotalTime>
  <Words>610</Words>
  <Application>Microsoft Office PowerPoint</Application>
  <PresentationFormat>Předvádění na obrazovce (16:9)</PresentationFormat>
  <Paragraphs>64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Trebuchet MS</vt:lpstr>
      <vt:lpstr>rozpracovano_NEW_CZT_ppt_template_16ku9_landofstories_19.6.</vt:lpstr>
      <vt:lpstr>Inspirativní měsíčník Czech Convention Bureau</vt:lpstr>
      <vt:lpstr>Ústecký kraj</vt:lpstr>
      <vt:lpstr>Dobrovolníkem a chovatelem v ZOO Ústí</vt:lpstr>
      <vt:lpstr>Medovou exkurzí na pomoc včelkám</vt:lpstr>
      <vt:lpstr>Pro krajinu a lidi</vt:lpstr>
      <vt:lpstr>Úklid národního parku</vt:lpstr>
      <vt:lpstr>Příští měsíc se můžete těšit na tipy na aktivity spojené s dopravními prostředky!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Inspirace z regionů - Zážitky s přesahem</dc:title>
  <dc:creator>Papoušková Monika</dc:creator>
  <cp:lastModifiedBy>Kubíčková Radana</cp:lastModifiedBy>
  <cp:revision>52</cp:revision>
  <dcterms:created xsi:type="dcterms:W3CDTF">2023-01-11T08:50:04Z</dcterms:created>
  <dcterms:modified xsi:type="dcterms:W3CDTF">2025-08-14T14:42:43Z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