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86" r:id="rId6"/>
    <p:sldId id="692" r:id="rId7"/>
    <p:sldId id="693" r:id="rId8"/>
    <p:sldId id="694" r:id="rId9"/>
    <p:sldId id="695" r:id="rId10"/>
    <p:sldId id="696" r:id="rId11"/>
    <p:sldId id="697" r:id="rId12"/>
    <p:sldId id="261" r:id="rId1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EAAF40-A4D5-71DD-9F0D-9009752BB91E}" name="Papoušková Monika" initials="PM" userId="S::papouskova@czechtourism.cz::45561c12-14e6-487f-be6b-b0c8449106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78"/>
    <a:srgbClr val="4D4D4D"/>
    <a:srgbClr val="E6001E"/>
    <a:srgbClr val="178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72517D-C6B7-A000-A334-2A2E710D5959}" v="3" dt="2025-07-01T09:30:48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35A61-53F2-4724-AC3A-C0BA71D3B56A}" type="datetimeFigureOut">
              <a:rPr lang="cs-CZ" smtClean="0"/>
              <a:t>14.08.2025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6574-84F8-40CA-8302-C2E5582BA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22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36574-84F8-40CA-8302-C2E5582BA47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84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B24E3-10B7-B468-D7EF-8E7B69DBF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62EBDB5-CD72-C7A2-BB36-86DFB2A84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B2F8D99-4FDD-FBD2-BC96-19E17E3C0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EA6472-F2BE-7B5F-4C5E-44D1D8DDA2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36574-84F8-40CA-8302-C2E5582BA47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10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3E517-A260-55A1-E1BD-A190F6B31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21E4D4C-F81D-CBB5-EB0A-8DB599708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E431DBE-C9F9-4A79-26A8-DBA6F9D61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3EB2AA-FB70-F3AA-762F-77C353151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36574-84F8-40CA-8302-C2E5582BA47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45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80322-A3A0-DD62-B9A6-16A6AB911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E75FC1B-A489-8A2F-BAF0-A90E37BBE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7E886FD-A7FA-4ADF-002D-B6E0A239A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01165A-A24F-D696-30DE-6DB2F4A7B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36574-84F8-40CA-8302-C2E5582BA47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70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96732-0955-0AE5-D562-2DB302C81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128119E-67B4-0CEA-F35E-A9D762DA4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8BCAD60-FFED-2920-CCC2-301A31441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29B4F5-AAEE-1BDE-FF83-30B3B8A8D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36574-84F8-40CA-8302-C2E5582BA47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084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D181E-B88E-0CBB-4347-71C3AAA3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235536A-4945-15FC-0118-612550431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561EDAC-59AF-AB96-3087-5C95CC067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CF113B-986B-C7E7-4BA7-5098FABCF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36574-84F8-40CA-8302-C2E5582BA47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84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A8B8-93FF-804E-7DA8-A11490D8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CF919D-EC9A-63A6-466D-3DDA76D5F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2F45CBF-BD85-8DD8-1ED8-E601D18E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1D1DFD-DFEE-1FAF-6513-BBDF37942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36574-84F8-40CA-8302-C2E5582BA47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47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5536" y="2805778"/>
            <a:ext cx="7988424" cy="54188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cs-CZ"/>
              <a:t>Úvodní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5536" y="3364700"/>
            <a:ext cx="7992888" cy="359178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rgbClr val="E6001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podnadpis</a:t>
            </a:r>
          </a:p>
        </p:txBody>
      </p:sp>
      <p:pic>
        <p:nvPicPr>
          <p:cNvPr id="5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50444"/>
            <a:ext cx="1561024" cy="2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29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548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pro obsah 2"/>
          <p:cNvSpPr>
            <a:spLocks noGrp="1"/>
          </p:cNvSpPr>
          <p:nvPr>
            <p:ph idx="15"/>
          </p:nvPr>
        </p:nvSpPr>
        <p:spPr>
          <a:xfrm>
            <a:off x="2505674" y="19548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idx="16"/>
          </p:nvPr>
        </p:nvSpPr>
        <p:spPr>
          <a:xfrm>
            <a:off x="4592081" y="19548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0" name="Zástupný symbol pro obsah 2"/>
          <p:cNvSpPr>
            <a:spLocks noGrp="1"/>
          </p:cNvSpPr>
          <p:nvPr>
            <p:ph idx="17"/>
          </p:nvPr>
        </p:nvSpPr>
        <p:spPr>
          <a:xfrm>
            <a:off x="6702219" y="19548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1" name="Zástupný symbol pro obsah 2"/>
          <p:cNvSpPr>
            <a:spLocks noGrp="1"/>
          </p:cNvSpPr>
          <p:nvPr>
            <p:ph idx="18"/>
          </p:nvPr>
        </p:nvSpPr>
        <p:spPr>
          <a:xfrm>
            <a:off x="395536" y="154563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9"/>
          </p:nvPr>
        </p:nvSpPr>
        <p:spPr>
          <a:xfrm>
            <a:off x="2505674" y="154563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0"/>
          </p:nvPr>
        </p:nvSpPr>
        <p:spPr>
          <a:xfrm>
            <a:off x="4592081" y="154563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4" name="Zástupný symbol pro obsah 2"/>
          <p:cNvSpPr>
            <a:spLocks noGrp="1"/>
          </p:cNvSpPr>
          <p:nvPr>
            <p:ph idx="21"/>
          </p:nvPr>
        </p:nvSpPr>
        <p:spPr>
          <a:xfrm>
            <a:off x="6702219" y="154563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22"/>
          </p:nvPr>
        </p:nvSpPr>
        <p:spPr>
          <a:xfrm>
            <a:off x="395536" y="289578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6" name="Zástupný symbol pro obsah 2"/>
          <p:cNvSpPr>
            <a:spLocks noGrp="1"/>
          </p:cNvSpPr>
          <p:nvPr>
            <p:ph idx="23"/>
          </p:nvPr>
        </p:nvSpPr>
        <p:spPr>
          <a:xfrm>
            <a:off x="2505674" y="289578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7" name="Zástupný symbol pro obsah 2"/>
          <p:cNvSpPr>
            <a:spLocks noGrp="1"/>
          </p:cNvSpPr>
          <p:nvPr>
            <p:ph idx="24"/>
          </p:nvPr>
        </p:nvSpPr>
        <p:spPr>
          <a:xfrm>
            <a:off x="4592081" y="289578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idx="25"/>
          </p:nvPr>
        </p:nvSpPr>
        <p:spPr>
          <a:xfrm>
            <a:off x="6702219" y="289578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30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3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2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Volný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7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10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7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Přímá spojnice 6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9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9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3752" y="465517"/>
            <a:ext cx="4118248" cy="425054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cs-CZ" err="1"/>
              <a:t>Slide</a:t>
            </a:r>
            <a:r>
              <a:rPr lang="cs-CZ"/>
              <a:t> s obrázkem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0" y="459581"/>
            <a:ext cx="4114800" cy="3786355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2773" y="897564"/>
            <a:ext cx="4109227" cy="2646294"/>
          </a:xfrm>
        </p:spPr>
        <p:txBody>
          <a:bodyPr/>
          <a:lstStyle>
            <a:lvl1pPr marL="0" indent="0">
              <a:buNone/>
              <a:defRPr sz="1400" b="0">
                <a:solidFill>
                  <a:srgbClr val="4D4D4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1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1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5536" y="2841782"/>
            <a:ext cx="7988424" cy="54188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cs-CZ"/>
              <a:t>Děkuji za pozornost!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5536" y="3400704"/>
            <a:ext cx="7992888" cy="359178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rgbClr val="E6001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Autor prezentace</a:t>
            </a:r>
          </a:p>
        </p:txBody>
      </p:sp>
      <p:pic>
        <p:nvPicPr>
          <p:cNvPr id="5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50444"/>
            <a:ext cx="1561024" cy="2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4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/>
              <a:t>Obsahový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8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0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95536" y="3305176"/>
            <a:ext cx="8352928" cy="1021556"/>
          </a:xfrm>
        </p:spPr>
        <p:txBody>
          <a:bodyPr anchor="t">
            <a:normAutofit/>
          </a:bodyPr>
          <a:lstStyle>
            <a:lvl1pPr algn="l">
              <a:defRPr sz="3500" b="1" cap="none"/>
            </a:lvl1pPr>
          </a:lstStyle>
          <a:p>
            <a:r>
              <a:rPr lang="cs-CZ"/>
              <a:t>Předělový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536" y="2180035"/>
            <a:ext cx="8352928" cy="1125140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E6001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11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8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1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5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5487"/>
            <a:ext cx="8352928" cy="40504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1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5487"/>
            <a:ext cx="4176000" cy="40504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obsah 2"/>
          <p:cNvSpPr>
            <a:spLocks noGrp="1"/>
          </p:cNvSpPr>
          <p:nvPr>
            <p:ph idx="10"/>
          </p:nvPr>
        </p:nvSpPr>
        <p:spPr>
          <a:xfrm>
            <a:off x="4572000" y="195487"/>
            <a:ext cx="4176000" cy="40504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14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47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5487"/>
            <a:ext cx="8352928" cy="2025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obsah 2"/>
          <p:cNvSpPr>
            <a:spLocks noGrp="1"/>
          </p:cNvSpPr>
          <p:nvPr>
            <p:ph idx="10"/>
          </p:nvPr>
        </p:nvSpPr>
        <p:spPr>
          <a:xfrm>
            <a:off x="395536" y="2247714"/>
            <a:ext cx="8352928" cy="2025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14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6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5487"/>
            <a:ext cx="4176000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obsah 2"/>
          <p:cNvSpPr>
            <a:spLocks noGrp="1"/>
          </p:cNvSpPr>
          <p:nvPr>
            <p:ph idx="10"/>
          </p:nvPr>
        </p:nvSpPr>
        <p:spPr>
          <a:xfrm>
            <a:off x="4572000" y="195486"/>
            <a:ext cx="4176000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1"/>
          </p:nvPr>
        </p:nvSpPr>
        <p:spPr>
          <a:xfrm>
            <a:off x="396000" y="1545636"/>
            <a:ext cx="4176000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2"/>
          </p:nvPr>
        </p:nvSpPr>
        <p:spPr>
          <a:xfrm>
            <a:off x="4572000" y="1545636"/>
            <a:ext cx="4176000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6" name="Zástupný symbol pro obsah 2"/>
          <p:cNvSpPr>
            <a:spLocks noGrp="1"/>
          </p:cNvSpPr>
          <p:nvPr>
            <p:ph idx="13"/>
          </p:nvPr>
        </p:nvSpPr>
        <p:spPr>
          <a:xfrm>
            <a:off x="396000" y="2895786"/>
            <a:ext cx="4176000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7" name="Zástupný symbol pro obsah 2"/>
          <p:cNvSpPr>
            <a:spLocks noGrp="1"/>
          </p:cNvSpPr>
          <p:nvPr>
            <p:ph idx="14"/>
          </p:nvPr>
        </p:nvSpPr>
        <p:spPr>
          <a:xfrm>
            <a:off x="4572464" y="2895785"/>
            <a:ext cx="4176000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8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20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7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548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316416" y="4674171"/>
            <a:ext cx="370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8316416" y="4677984"/>
            <a:ext cx="0" cy="27003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pro obsah 2"/>
          <p:cNvSpPr>
            <a:spLocks noGrp="1"/>
          </p:cNvSpPr>
          <p:nvPr>
            <p:ph idx="15"/>
          </p:nvPr>
        </p:nvSpPr>
        <p:spPr>
          <a:xfrm>
            <a:off x="2505674" y="19548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idx="16"/>
          </p:nvPr>
        </p:nvSpPr>
        <p:spPr>
          <a:xfrm>
            <a:off x="4592081" y="195487"/>
            <a:ext cx="4228391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1" name="Zástupný symbol pro obsah 2"/>
          <p:cNvSpPr>
            <a:spLocks noGrp="1"/>
          </p:cNvSpPr>
          <p:nvPr>
            <p:ph idx="18"/>
          </p:nvPr>
        </p:nvSpPr>
        <p:spPr>
          <a:xfrm>
            <a:off x="395536" y="154563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0"/>
          </p:nvPr>
        </p:nvSpPr>
        <p:spPr>
          <a:xfrm>
            <a:off x="2483769" y="1545637"/>
            <a:ext cx="4196545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4" name="Zástupný symbol pro obsah 2"/>
          <p:cNvSpPr>
            <a:spLocks noGrp="1"/>
          </p:cNvSpPr>
          <p:nvPr>
            <p:ph idx="21"/>
          </p:nvPr>
        </p:nvSpPr>
        <p:spPr>
          <a:xfrm>
            <a:off x="6702219" y="154563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22"/>
          </p:nvPr>
        </p:nvSpPr>
        <p:spPr>
          <a:xfrm>
            <a:off x="395536" y="2895787"/>
            <a:ext cx="4176464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7" name="Zástupný symbol pro obsah 2"/>
          <p:cNvSpPr>
            <a:spLocks noGrp="1"/>
          </p:cNvSpPr>
          <p:nvPr>
            <p:ph idx="24"/>
          </p:nvPr>
        </p:nvSpPr>
        <p:spPr>
          <a:xfrm>
            <a:off x="4592081" y="2895787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idx="25"/>
          </p:nvPr>
        </p:nvSpPr>
        <p:spPr>
          <a:xfrm>
            <a:off x="6702219" y="2895786"/>
            <a:ext cx="2088232" cy="135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6" name="Zástupný symbol pro datum 3"/>
          <p:cNvSpPr txBox="1">
            <a:spLocks/>
          </p:cNvSpPr>
          <p:nvPr userDrawn="1"/>
        </p:nvSpPr>
        <p:spPr>
          <a:xfrm>
            <a:off x="5940152" y="4674171"/>
            <a:ext cx="23762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mtClean="0"/>
              <a:pPr/>
              <a:t>14.08.2025</a:t>
            </a:fld>
            <a:endParaRPr lang="cs-CZ"/>
          </a:p>
        </p:txBody>
      </p:sp>
      <p:pic>
        <p:nvPicPr>
          <p:cNvPr id="20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8734"/>
            <a:ext cx="1128976" cy="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9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95536" y="205978"/>
            <a:ext cx="835292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536" y="1200152"/>
            <a:ext cx="8352928" cy="326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67544" y="4461960"/>
            <a:ext cx="8208912" cy="0"/>
          </a:xfrm>
          <a:prstGeom prst="line">
            <a:avLst/>
          </a:prstGeom>
          <a:ln w="57150">
            <a:solidFill>
              <a:srgbClr val="E60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50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7" r:id="rId13"/>
    <p:sldLayoutId id="2147483658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rgbClr val="003C7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b="1" kern="1200">
          <a:solidFill>
            <a:srgbClr val="003C7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400" kern="1200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s://www.offroadsafari.cz/" TargetMode="External"/><Relationship Id="rId3" Type="http://schemas.openxmlformats.org/officeDocument/2006/relationships/hyperlink" Target="https://www.czechtourism.cz/cs-CZ/Marketingove-aktivity/Czech-Convention-Bureau/Regional-partners/Bureaus/North-West-Bohemia-Convention-Bureau" TargetMode="Externa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jpe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s://labskaplavebni.cz/pronajem-lodi" TargetMode="External"/><Relationship Id="rId3" Type="http://schemas.openxmlformats.org/officeDocument/2006/relationships/hyperlink" Target="https://www.czechtourism.cz/cs-CZ/Marketingove-aktivity/Czech-Convention-Bureau/Regional-partners/Bureaus/North-West-Bohemia-Convention-Bureau" TargetMode="Externa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9.jpe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18.jpe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s://www.cd.cz/vlak/614/9.6.2025/5457076/9.28/5475035/13.34/" TargetMode="External"/><Relationship Id="rId3" Type="http://schemas.openxmlformats.org/officeDocument/2006/relationships/hyperlink" Target="https://www.czechtourism.cz/cs-CZ/Marketingove-aktivity/Czech-Convention-Bureau/Regional-partners/Bureaus/North-West-Bohemia-Convention-Bureau" TargetMode="Externa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21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0.jpe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s://www.zubrnickazeleznice.cz/" TargetMode="External"/><Relationship Id="rId3" Type="http://schemas.openxmlformats.org/officeDocument/2006/relationships/hyperlink" Target="https://www.czechtourism.cz/cs-CZ/Marketingove-aktivity/Czech-Convention-Bureau/Regional-partners/Bureaus/North-West-Bohemia-Convention-Bureau" TargetMode="Externa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23.jpe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2.jpe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s://www.svestkovadraha.cz/" TargetMode="External"/><Relationship Id="rId3" Type="http://schemas.openxmlformats.org/officeDocument/2006/relationships/hyperlink" Target="https://www.czechtourism.cz/cs-CZ/Marketingove-aktivity/Czech-Convention-Bureau/Regional-partners/Bureaus/North-West-Bohemia-Convention-Bureau" TargetMode="Externa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2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4.jpe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s://active-point.cz/" TargetMode="External"/><Relationship Id="rId3" Type="http://schemas.openxmlformats.org/officeDocument/2006/relationships/hyperlink" Target="https://www.czechtourism.cz/cs-CZ/Marketingove-aktivity/Czech-Convention-Bureau/Regional-partners/Bureaus/North-West-Bohemia-Convention-Bureau" TargetMode="Externa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27.jpe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6.jpe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zechconvention.cz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5" y="2805778"/>
            <a:ext cx="8076111" cy="541883"/>
          </a:xfrm>
        </p:spPr>
        <p:txBody>
          <a:bodyPr>
            <a:noAutofit/>
          </a:bodyPr>
          <a:lstStyle/>
          <a:p>
            <a:r>
              <a:rPr lang="cs-CZ" sz="2400"/>
              <a:t>Inspirativní měsíčník Czech </a:t>
            </a:r>
            <a:r>
              <a:rPr lang="cs-CZ" sz="2400" err="1"/>
              <a:t>Convention</a:t>
            </a:r>
            <a:r>
              <a:rPr lang="cs-CZ" sz="2400"/>
              <a:t> </a:t>
            </a:r>
            <a:r>
              <a:rPr lang="cs-CZ" sz="2400" err="1"/>
              <a:t>Bureau</a:t>
            </a:r>
            <a:endParaRPr lang="cs-CZ" sz="24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5" y="3522172"/>
            <a:ext cx="7992888" cy="35917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>
                <a:latin typeface="Arial"/>
                <a:cs typeface="Arial"/>
              </a:rPr>
              <a:t>Tipy na aktivity spojené s dopravními prostředky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5173" y="411750"/>
            <a:ext cx="3719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96406D4F-FECE-3C80-507E-B8D1A4E2CF72}"/>
              </a:ext>
            </a:extLst>
          </p:cNvPr>
          <p:cNvSpPr txBox="1">
            <a:spLocks/>
          </p:cNvSpPr>
          <p:nvPr/>
        </p:nvSpPr>
        <p:spPr>
          <a:xfrm>
            <a:off x="436785" y="3881350"/>
            <a:ext cx="7992888" cy="359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4D4D4D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96406D4F-FECE-3C80-507E-B8D1A4E2CF72}"/>
              </a:ext>
            </a:extLst>
          </p:cNvPr>
          <p:cNvSpPr txBox="1">
            <a:spLocks/>
          </p:cNvSpPr>
          <p:nvPr/>
        </p:nvSpPr>
        <p:spPr>
          <a:xfrm>
            <a:off x="393303" y="3882483"/>
            <a:ext cx="8477418" cy="3591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>
                <a:solidFill>
                  <a:srgbClr val="4D4D4D"/>
                </a:solidFill>
                <a:latin typeface="Arial"/>
                <a:cs typeface="Arial"/>
              </a:rPr>
              <a:t>Aktivity spojené s historickými vlaky, balony, doubledeckery a dalšími dopravními prostředky</a:t>
            </a:r>
          </a:p>
        </p:txBody>
      </p:sp>
    </p:spTree>
    <p:extLst>
      <p:ext uri="{BB962C8B-B14F-4D97-AF65-F5344CB8AC3E}">
        <p14:creationId xmlns:p14="http://schemas.microsoft.com/office/powerpoint/2010/main" val="182398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Ústecký kraj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Arial"/>
                <a:cs typeface="Arial"/>
              </a:rPr>
              <a:t>Tipy na aktivity spojené s dopravními prostředky</a:t>
            </a:r>
            <a:endParaRPr lang="cs-CZ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5173" y="411750"/>
            <a:ext cx="3719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71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86B12-3574-1A12-61B4-B0CC42336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8AC30-C2C9-4777-3551-733C0B92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61" y="267494"/>
            <a:ext cx="6274551" cy="425054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rial"/>
                <a:cs typeface="Arial"/>
              </a:rPr>
              <a:t>V offroad voze na dno lomu</a:t>
            </a:r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347ED78-6BFF-1803-8B0F-C4606DFC3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772" y="771550"/>
            <a:ext cx="5765412" cy="1940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000" b="1">
                <a:latin typeface="Arial"/>
                <a:cs typeface="Arial"/>
              </a:rPr>
              <a:t>Dopravní prostředek může být i zážitkové offroad auto. S </a:t>
            </a:r>
            <a:r>
              <a:rPr lang="cs-CZ" sz="1000" b="1" err="1">
                <a:latin typeface="Arial"/>
                <a:cs typeface="Arial"/>
              </a:rPr>
              <a:t>jeepy</a:t>
            </a:r>
            <a:r>
              <a:rPr lang="cs-CZ" sz="1000" b="1">
                <a:latin typeface="Arial"/>
                <a:cs typeface="Arial"/>
              </a:rPr>
              <a:t>, které patří společnosti Offroadsafari.cz se můžete aktuálně podívat až na dno velkolomu ČSA, který se postupně mění v nové jezero. </a:t>
            </a:r>
          </a:p>
          <a:p>
            <a:pPr algn="just"/>
            <a:endParaRPr lang="cs-CZ" sz="1000" b="1">
              <a:latin typeface="Arial"/>
              <a:cs typeface="Arial"/>
            </a:endParaRPr>
          </a:p>
          <a:p>
            <a:pPr algn="just"/>
            <a:r>
              <a:rPr lang="cs-CZ" sz="900">
                <a:latin typeface="Arial"/>
                <a:cs typeface="Arial"/>
              </a:rPr>
              <a:t>Výprava zahrnuje prezidentskou vyhlídku s lomem, který uvidíte jako na dlani, návštěvu technické rekultivace, jezírek i </a:t>
            </a:r>
            <a:r>
              <a:rPr lang="cs-CZ" sz="900" err="1">
                <a:latin typeface="Arial"/>
                <a:cs typeface="Arial"/>
              </a:rPr>
              <a:t>sukcesních</a:t>
            </a:r>
            <a:r>
              <a:rPr lang="cs-CZ" sz="900">
                <a:latin typeface="Arial"/>
                <a:cs typeface="Arial"/>
              </a:rPr>
              <a:t> ploch. Hlavně však nabízí jízdu až k těžebním strojům KU300 (kolesové rýpadlo)               a RK5000 (korečkové). Ke strojům, které se v provozu za čas prakticky neuvidí. </a:t>
            </a:r>
            <a:endParaRPr lang="cs-CZ" sz="900"/>
          </a:p>
          <a:p>
            <a:pPr algn="just"/>
            <a:r>
              <a:rPr lang="cs-CZ" sz="900">
                <a:latin typeface="Arial"/>
                <a:cs typeface="Arial"/>
              </a:rPr>
              <a:t>Během cesty se dozvíte vše o místní důlní činnosti, geologii i historii jedinečné krajiny měnící se z té „měsíční“ na tu nejzdravější. </a:t>
            </a:r>
            <a:endParaRPr lang="cs-CZ" sz="900"/>
          </a:p>
          <a:p>
            <a:pPr algn="just"/>
            <a:r>
              <a:rPr lang="cs-CZ" sz="900">
                <a:latin typeface="Arial"/>
                <a:cs typeface="Arial"/>
              </a:rPr>
              <a:t>Offroadsafari.cz pořádají též výlety autobusy, double </a:t>
            </a:r>
            <a:r>
              <a:rPr lang="cs-CZ" sz="900" err="1">
                <a:latin typeface="Arial"/>
                <a:cs typeface="Arial"/>
              </a:rPr>
              <a:t>deckerem</a:t>
            </a:r>
            <a:r>
              <a:rPr lang="cs-CZ" sz="900">
                <a:latin typeface="Arial"/>
                <a:cs typeface="Arial"/>
              </a:rPr>
              <a:t>, nebo najatou tramvají na kolejové síti měst Most-Litvínov.</a:t>
            </a:r>
            <a:endParaRPr lang="cs-CZ" sz="900"/>
          </a:p>
          <a:p>
            <a:pPr algn="just"/>
            <a:endParaRPr lang="cs-CZ"/>
          </a:p>
          <a:p>
            <a:pPr algn="just"/>
            <a:endParaRPr lang="cs-CZ" sz="1000" b="1">
              <a:latin typeface="Arial"/>
              <a:cs typeface="Arial"/>
            </a:endParaRPr>
          </a:p>
          <a:p>
            <a:pPr algn="just"/>
            <a:endParaRPr lang="cs-CZ" sz="900">
              <a:latin typeface="Arial"/>
              <a:cs typeface="Arial"/>
            </a:endParaRPr>
          </a:p>
        </p:txBody>
      </p:sp>
      <p:sp>
        <p:nvSpPr>
          <p:cNvPr id="35" name="Zástupný symbol pro text 3">
            <a:extLst>
              <a:ext uri="{FF2B5EF4-FFF2-40B4-BE49-F238E27FC236}">
                <a16:creationId xmlns:a16="http://schemas.microsoft.com/office/drawing/2014/main" id="{CA094F74-BB84-6187-6955-235F31C969F5}"/>
              </a:ext>
            </a:extLst>
          </p:cNvPr>
          <p:cNvSpPr txBox="1">
            <a:spLocks/>
          </p:cNvSpPr>
          <p:nvPr/>
        </p:nvSpPr>
        <p:spPr>
          <a:xfrm>
            <a:off x="431902" y="4184284"/>
            <a:ext cx="3260842" cy="1964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b="1" dirty="0">
                <a:latin typeface="Arial"/>
                <a:cs typeface="Arial"/>
              </a:rPr>
              <a:t>Více </a:t>
            </a:r>
            <a:r>
              <a:rPr lang="cs-CZ" sz="1500" b="1" dirty="0" err="1">
                <a:latin typeface="Arial"/>
                <a:cs typeface="Arial"/>
              </a:rPr>
              <a:t>info</a:t>
            </a:r>
            <a:r>
              <a:rPr lang="cs-CZ" sz="1500" b="1" dirty="0">
                <a:latin typeface="Arial"/>
                <a:cs typeface="Arial"/>
              </a:rPr>
              <a:t>: </a:t>
            </a:r>
            <a:r>
              <a:rPr lang="cs-CZ" sz="1500" b="1" u="sng" dirty="0">
                <a:solidFill>
                  <a:srgbClr val="003C78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Ústí Region Convention Bureau</a:t>
            </a:r>
            <a:endParaRPr lang="cs-CZ" sz="1500" b="1" u="sng" dirty="0">
              <a:solidFill>
                <a:srgbClr val="003C78"/>
              </a:solidFill>
              <a:latin typeface="Arial"/>
              <a:cs typeface="Arial"/>
            </a:endParaRPr>
          </a:p>
        </p:txBody>
      </p:sp>
      <p:pic>
        <p:nvPicPr>
          <p:cNvPr id="6" name="Zástupný symbol obrázku 6">
            <a:extLst>
              <a:ext uri="{FF2B5EF4-FFF2-40B4-BE49-F238E27FC236}">
                <a16:creationId xmlns:a16="http://schemas.microsoft.com/office/drawing/2014/main" id="{E6D6C5D1-1E7B-646E-1022-47732684BA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5362" t="386" r="5362" b="-386"/>
          <a:stretch>
            <a:fillRect/>
          </a:stretch>
        </p:blipFill>
        <p:spPr>
          <a:xfrm>
            <a:off x="6437312" y="555526"/>
            <a:ext cx="2228548" cy="1872210"/>
          </a:xfrm>
        </p:spPr>
      </p:pic>
      <p:pic>
        <p:nvPicPr>
          <p:cNvPr id="7" name="Zástupný symbol obrázku 6" descr="Obsah obrázku obloha, venku, Pozemní vozidlo, kolo&#10;&#10;Obsah generovaný pomocí AI může být nesprávný.">
            <a:extLst>
              <a:ext uri="{FF2B5EF4-FFF2-40B4-BE49-F238E27FC236}">
                <a16:creationId xmlns:a16="http://schemas.microsoft.com/office/drawing/2014/main" id="{4CF49574-9175-C929-F200-2F37DE775E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66" r="5366"/>
          <a:stretch/>
        </p:blipFill>
        <p:spPr>
          <a:xfrm>
            <a:off x="6437312" y="2499742"/>
            <a:ext cx="2231069" cy="187448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F750A95-601A-4F67-0683-293419CC0636}"/>
              </a:ext>
            </a:extLst>
          </p:cNvPr>
          <p:cNvGrpSpPr/>
          <p:nvPr/>
        </p:nvGrpSpPr>
        <p:grpSpPr>
          <a:xfrm>
            <a:off x="611560" y="2739282"/>
            <a:ext cx="5058524" cy="1395391"/>
            <a:chOff x="611560" y="2739282"/>
            <a:chExt cx="5058524" cy="139539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9418D1D-86DE-74B4-0F21-E6874B7485E4}"/>
                </a:ext>
              </a:extLst>
            </p:cNvPr>
            <p:cNvGrpSpPr/>
            <p:nvPr/>
          </p:nvGrpSpPr>
          <p:grpSpPr>
            <a:xfrm>
              <a:off x="611560" y="2739282"/>
              <a:ext cx="5058524" cy="1395391"/>
              <a:chOff x="530015" y="2519706"/>
              <a:chExt cx="5909277" cy="1593343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91847712-2C39-754B-A639-4A7E07DE40E3}"/>
                  </a:ext>
                </a:extLst>
              </p:cNvPr>
              <p:cNvGrpSpPr/>
              <p:nvPr/>
            </p:nvGrpSpPr>
            <p:grpSpPr>
              <a:xfrm>
                <a:off x="530015" y="2519706"/>
                <a:ext cx="5909277" cy="268277"/>
                <a:chOff x="530015" y="2519706"/>
                <a:chExt cx="5909277" cy="268277"/>
              </a:xfrm>
            </p:grpSpPr>
            <p:sp>
              <p:nvSpPr>
                <p:cNvPr id="43" name="Zástupný symbol pro text 3">
                  <a:extLst>
                    <a:ext uri="{FF2B5EF4-FFF2-40B4-BE49-F238E27FC236}">
                      <a16:creationId xmlns:a16="http://schemas.microsoft.com/office/drawing/2014/main" id="{B9C378A2-3299-D993-F686-7388BF031C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2540566"/>
                  <a:ext cx="5672126" cy="2284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l-PL" sz="700" b="1" err="1">
                      <a:latin typeface="Arial"/>
                      <a:cs typeface="Arial"/>
                    </a:rPr>
                    <a:t>celoročně</a:t>
                  </a:r>
                  <a:endParaRPr lang="pl-PL" sz="700" b="1" err="1"/>
                </a:p>
              </p:txBody>
            </p:sp>
            <p:pic>
              <p:nvPicPr>
                <p:cNvPr id="44" name="Grafický objekt 43" descr="Denní kalendář obrys">
                  <a:extLst>
                    <a:ext uri="{FF2B5EF4-FFF2-40B4-BE49-F238E27FC236}">
                      <a16:creationId xmlns:a16="http://schemas.microsoft.com/office/drawing/2014/main" id="{F4240150-5065-99F9-FA91-ECDC15C8F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5" y="2519706"/>
                  <a:ext cx="268278" cy="268277"/>
                </a:xfrm>
                <a:prstGeom prst="rect">
                  <a:avLst/>
                </a:prstGeom>
              </p:spPr>
            </p:pic>
          </p:grpSp>
          <p:pic>
            <p:nvPicPr>
              <p:cNvPr id="17" name="Grafický objekt 16" descr="Řeč obrys">
                <a:extLst>
                  <a:ext uri="{FF2B5EF4-FFF2-40B4-BE49-F238E27FC236}">
                    <a16:creationId xmlns:a16="http://schemas.microsoft.com/office/drawing/2014/main" id="{5EC5EC0C-B3BC-85FA-6720-03065F2D6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0015" y="3583013"/>
                <a:ext cx="268278" cy="268277"/>
              </a:xfrm>
              <a:prstGeom prst="rect">
                <a:avLst/>
              </a:prstGeom>
            </p:spPr>
          </p:pic>
          <p:pic>
            <p:nvPicPr>
              <p:cNvPr id="18" name="Grafický objekt 17" descr="Mapa s označeným bodem obrys">
                <a:extLst>
                  <a:ext uri="{FF2B5EF4-FFF2-40B4-BE49-F238E27FC236}">
                    <a16:creationId xmlns:a16="http://schemas.microsoft.com/office/drawing/2014/main" id="{D2AED2AC-8198-3A75-38A3-82A2AAF8A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0015" y="2794064"/>
                <a:ext cx="268278" cy="268276"/>
              </a:xfrm>
              <a:prstGeom prst="rect">
                <a:avLst/>
              </a:prstGeom>
            </p:spPr>
          </p:pic>
          <p:pic>
            <p:nvPicPr>
              <p:cNvPr id="20" name="Grafický objekt 19" descr="Uživatelé obrys">
                <a:extLst>
                  <a:ext uri="{FF2B5EF4-FFF2-40B4-BE49-F238E27FC236}">
                    <a16:creationId xmlns:a16="http://schemas.microsoft.com/office/drawing/2014/main" id="{AB438439-72F1-5004-E5A6-88EF17854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0015" y="3328644"/>
                <a:ext cx="268278" cy="268278"/>
              </a:xfrm>
              <a:prstGeom prst="rect">
                <a:avLst/>
              </a:prstGeom>
            </p:spPr>
          </p:pic>
          <p:pic>
            <p:nvPicPr>
              <p:cNvPr id="22" name="Grafický objekt 21" descr="Hodiny obrys">
                <a:extLst>
                  <a:ext uri="{FF2B5EF4-FFF2-40B4-BE49-F238E27FC236}">
                    <a16:creationId xmlns:a16="http://schemas.microsoft.com/office/drawing/2014/main" id="{BE4D47FC-B110-A3D5-037E-D4D437026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30015" y="3073693"/>
                <a:ext cx="268278" cy="268276"/>
              </a:xfrm>
              <a:prstGeom prst="rect">
                <a:avLst/>
              </a:prstGeom>
            </p:spPr>
          </p:pic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EDD6F0F3-6B6F-3963-2A34-5C029FB3DB14}"/>
                  </a:ext>
                </a:extLst>
              </p:cNvPr>
              <p:cNvGrpSpPr/>
              <p:nvPr/>
            </p:nvGrpSpPr>
            <p:grpSpPr>
              <a:xfrm>
                <a:off x="530017" y="3844771"/>
                <a:ext cx="4292764" cy="268278"/>
                <a:chOff x="530017" y="3844771"/>
                <a:chExt cx="4292764" cy="268278"/>
              </a:xfrm>
            </p:grpSpPr>
            <p:sp>
              <p:nvSpPr>
                <p:cNvPr id="30" name="Zástupný symbol pro text 3">
                  <a:extLst>
                    <a:ext uri="{FF2B5EF4-FFF2-40B4-BE49-F238E27FC236}">
                      <a16:creationId xmlns:a16="http://schemas.microsoft.com/office/drawing/2014/main" id="{E7155D81-4858-0388-C733-53C9008232D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3847597"/>
                  <a:ext cx="4055615" cy="2424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cs-CZ" sz="700" b="1"/>
                </a:p>
              </p:txBody>
            </p:sp>
            <p:pic>
              <p:nvPicPr>
                <p:cNvPr id="33" name="Grafický objekt 32" descr="Internet obrys">
                  <a:extLst>
                    <a:ext uri="{FF2B5EF4-FFF2-40B4-BE49-F238E27FC236}">
                      <a16:creationId xmlns:a16="http://schemas.microsoft.com/office/drawing/2014/main" id="{2B483CE9-A990-D6EA-1997-AF84E0BFCA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7" y="3844771"/>
                  <a:ext cx="268277" cy="268278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Zástupný symbol pro text 3">
              <a:extLst>
                <a:ext uri="{FF2B5EF4-FFF2-40B4-BE49-F238E27FC236}">
                  <a16:creationId xmlns:a16="http://schemas.microsoft.com/office/drawing/2014/main" id="{900BC79A-240F-1146-405A-0D31D24B33A8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299370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Most - </a:t>
              </a:r>
              <a:r>
                <a:rPr lang="pl-PL" sz="700" b="1" err="1">
                  <a:latin typeface="Arial"/>
                  <a:cs typeface="Arial"/>
                </a:rPr>
                <a:t>Litvínov</a:t>
              </a:r>
            </a:p>
          </p:txBody>
        </p:sp>
        <p:sp>
          <p:nvSpPr>
            <p:cNvPr id="12" name="Zástupný symbol pro text 3">
              <a:extLst>
                <a:ext uri="{FF2B5EF4-FFF2-40B4-BE49-F238E27FC236}">
                  <a16:creationId xmlns:a16="http://schemas.microsoft.com/office/drawing/2014/main" id="{902F57C2-227F-F6EC-0CF6-78DBA2CA6BB0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3233978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4 - 6 </a:t>
              </a:r>
              <a:r>
                <a:rPr lang="pl-PL" sz="700" b="1" err="1">
                  <a:latin typeface="Arial"/>
                  <a:cs typeface="Arial"/>
                </a:rPr>
                <a:t>hodin</a:t>
              </a:r>
              <a:endParaRPr lang="pl-PL" sz="700" b="1" err="1"/>
            </a:p>
          </p:txBody>
        </p:sp>
        <p:sp>
          <p:nvSpPr>
            <p:cNvPr id="13" name="Zástupný symbol pro text 3">
              <a:extLst>
                <a:ext uri="{FF2B5EF4-FFF2-40B4-BE49-F238E27FC236}">
                  <a16:creationId xmlns:a16="http://schemas.microsoft.com/office/drawing/2014/main" id="{758563B3-11FF-1D72-8D9C-919136223B71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458821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30 </a:t>
              </a:r>
              <a:r>
                <a:rPr lang="pl-PL" sz="700" b="1" err="1">
                  <a:latin typeface="Arial"/>
                  <a:cs typeface="Arial"/>
                </a:rPr>
                <a:t>osob</a:t>
              </a:r>
              <a:endParaRPr lang="en-US" err="1"/>
            </a:p>
          </p:txBody>
        </p:sp>
        <p:sp>
          <p:nvSpPr>
            <p:cNvPr id="14" name="Zástupný symbol pro text 3">
              <a:extLst>
                <a:ext uri="{FF2B5EF4-FFF2-40B4-BE49-F238E27FC236}">
                  <a16:creationId xmlns:a16="http://schemas.microsoft.com/office/drawing/2014/main" id="{973D8C00-A3DC-75E9-0EDC-D96D733F829B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67925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čeština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angličtina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němčina</a:t>
              </a:r>
              <a:endParaRPr lang="pl-PL" sz="700" b="1" err="1"/>
            </a:p>
          </p:txBody>
        </p:sp>
        <p:sp>
          <p:nvSpPr>
            <p:cNvPr id="15" name="Zástupný symbol pro text 3">
              <a:extLst>
                <a:ext uri="{FF2B5EF4-FFF2-40B4-BE49-F238E27FC236}">
                  <a16:creationId xmlns:a16="http://schemas.microsoft.com/office/drawing/2014/main" id="{60EE3BCA-9D5F-5CB6-4C2B-4D807947A2B0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908480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solidFill>
                    <a:srgbClr val="003C78"/>
                  </a:solidFill>
                  <a:latin typeface="Arial"/>
                  <a:cs typeface="Arial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www.offroadsafari.cz</a:t>
              </a:r>
              <a:endParaRPr lang="cs-CZ" b="1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23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312E5-BB1B-D457-C4B5-418DDF991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EC846-5AB9-C01B-7517-74BB05DD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73" y="267494"/>
            <a:ext cx="5909427" cy="425054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rial"/>
                <a:cs typeface="Arial"/>
              </a:rPr>
              <a:t>Lodí po Labi od Německa po Mělník</a:t>
            </a:r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48BD610-4DA6-994A-FAED-6D4D38CEA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789" y="777503"/>
            <a:ext cx="5755489" cy="19640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000" b="1" err="1">
                <a:latin typeface="Arial"/>
                <a:cs typeface="Arial"/>
              </a:rPr>
              <a:t>Párty</a:t>
            </a:r>
            <a:r>
              <a:rPr lang="cs-CZ" sz="1000" b="1">
                <a:latin typeface="Arial"/>
                <a:cs typeface="Arial"/>
              </a:rPr>
              <a:t> na lodní palubě i v podpalubí, večerní ohňostroj, nekonečné výhledy na Portu Bohemiku nebo Labský kaňon, sklenka vína - to vše můžete zažít v Ústeckém kraji.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cs-CZ" sz="900">
                <a:latin typeface="Arial"/>
                <a:cs typeface="Arial"/>
              </a:rPr>
              <a:t>Společnost Labská plavební disponuje několika variantami lodí, které si můžete na svou akci pronajmout, včetně kolesového parníku. V nerušeném prostředí, ve firemních barvách, s technikou, kterou si budete přát, s </a:t>
            </a:r>
            <a:r>
              <a:rPr lang="cs-CZ" sz="900" err="1">
                <a:latin typeface="Arial"/>
                <a:cs typeface="Arial"/>
              </a:rPr>
              <a:t>coffee</a:t>
            </a:r>
            <a:r>
              <a:rPr lang="cs-CZ" sz="900">
                <a:latin typeface="Arial"/>
                <a:cs typeface="Arial"/>
              </a:rPr>
              <a:t> </a:t>
            </a:r>
            <a:r>
              <a:rPr lang="cs-CZ" sz="900" err="1">
                <a:latin typeface="Arial"/>
                <a:cs typeface="Arial"/>
              </a:rPr>
              <a:t>breakem</a:t>
            </a:r>
            <a:r>
              <a:rPr lang="cs-CZ" sz="900">
                <a:latin typeface="Arial"/>
                <a:cs typeface="Arial"/>
              </a:rPr>
              <a:t> nebo mimořádným občerstvením pro vaše hosty a řadou doplňkových programů.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cs-CZ" sz="900">
                <a:latin typeface="Arial"/>
                <a:cs typeface="Arial"/>
              </a:rPr>
              <a:t>Nejžádanější trasy vedou mezi městy Děčín - Hřensko - </a:t>
            </a:r>
            <a:r>
              <a:rPr lang="cs-CZ" sz="900" err="1">
                <a:latin typeface="Arial"/>
                <a:cs typeface="Arial"/>
              </a:rPr>
              <a:t>Bad</a:t>
            </a:r>
            <a:r>
              <a:rPr lang="cs-CZ" sz="900">
                <a:latin typeface="Arial"/>
                <a:cs typeface="Arial"/>
              </a:rPr>
              <a:t> </a:t>
            </a:r>
            <a:r>
              <a:rPr lang="cs-CZ" sz="900" err="1">
                <a:latin typeface="Arial"/>
                <a:cs typeface="Arial"/>
              </a:rPr>
              <a:t>Schandau</a:t>
            </a:r>
            <a:r>
              <a:rPr lang="cs-CZ" sz="900">
                <a:latin typeface="Arial"/>
                <a:cs typeface="Arial"/>
              </a:rPr>
              <a:t>  -  </a:t>
            </a:r>
            <a:r>
              <a:rPr lang="cs-CZ" sz="900" err="1">
                <a:latin typeface="Arial"/>
                <a:cs typeface="Arial"/>
              </a:rPr>
              <a:t>Königstein</a:t>
            </a:r>
            <a:r>
              <a:rPr lang="cs-CZ" sz="900">
                <a:latin typeface="Arial"/>
                <a:cs typeface="Arial"/>
              </a:rPr>
              <a:t> -  </a:t>
            </a:r>
            <a:r>
              <a:rPr lang="cs-CZ" sz="900" err="1">
                <a:latin typeface="Arial"/>
                <a:cs typeface="Arial"/>
              </a:rPr>
              <a:t>Dresden</a:t>
            </a:r>
            <a:r>
              <a:rPr lang="cs-CZ" sz="900">
                <a:latin typeface="Arial"/>
                <a:cs typeface="Arial"/>
              </a:rPr>
              <a:t> a zpět. A pak na opačnou stranu směr Velké Žernoseky - Litoměřice - Roudnice nad Labem až   do Mělníka nebo okružní plavba přes zdymadla z Ústí nad Labem.</a:t>
            </a:r>
            <a:endParaRPr lang="cs-CZ"/>
          </a:p>
          <a:p>
            <a:endParaRPr lang="cs-CZ" b="1">
              <a:solidFill>
                <a:schemeClr val="tx1"/>
              </a:solidFill>
              <a:latin typeface="Arial"/>
              <a:cs typeface="Arial"/>
            </a:endParaRPr>
          </a:p>
          <a:p>
            <a:pPr algn="just"/>
            <a:endParaRPr lang="cs-CZ" sz="1200" b="1">
              <a:solidFill>
                <a:schemeClr val="tx1"/>
              </a:solidFill>
            </a:endParaRPr>
          </a:p>
          <a:p>
            <a:pPr algn="just"/>
            <a:endParaRPr lang="cs-CZ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5" name="Zástupný symbol pro text 3">
            <a:extLst>
              <a:ext uri="{FF2B5EF4-FFF2-40B4-BE49-F238E27FC236}">
                <a16:creationId xmlns:a16="http://schemas.microsoft.com/office/drawing/2014/main" id="{07B0BA90-F137-961E-E992-49CC68779773}"/>
              </a:ext>
            </a:extLst>
          </p:cNvPr>
          <p:cNvSpPr txBox="1">
            <a:spLocks/>
          </p:cNvSpPr>
          <p:nvPr/>
        </p:nvSpPr>
        <p:spPr>
          <a:xfrm>
            <a:off x="431902" y="4184284"/>
            <a:ext cx="3260842" cy="196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b="1"/>
              <a:t>Více </a:t>
            </a:r>
            <a:r>
              <a:rPr lang="cs-CZ" sz="1500" b="1" err="1"/>
              <a:t>info</a:t>
            </a:r>
            <a:r>
              <a:rPr lang="cs-CZ" sz="1500" b="1"/>
              <a:t>: 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Ústí Region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Convention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Bureau</a:t>
            </a:r>
            <a:endParaRPr lang="cs-CZ" sz="1500" b="1" u="sng">
              <a:solidFill>
                <a:srgbClr val="003C78"/>
              </a:solidFill>
            </a:endParaRPr>
          </a:p>
        </p:txBody>
      </p:sp>
      <p:pic>
        <p:nvPicPr>
          <p:cNvPr id="6" name="Zástupný symbol obrázku 6" descr="Obsah obrázku venku, obloha, voda, loď&#10;&#10;Obsah generovaný pomocí AI může být nesprávný.">
            <a:extLst>
              <a:ext uri="{FF2B5EF4-FFF2-40B4-BE49-F238E27FC236}">
                <a16:creationId xmlns:a16="http://schemas.microsoft.com/office/drawing/2014/main" id="{F79D9DDF-5B64-31AC-2681-9FDD35EF11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0326" r="10326"/>
          <a:stretch/>
        </p:blipFill>
        <p:spPr>
          <a:xfrm>
            <a:off x="6437312" y="555526"/>
            <a:ext cx="2228364" cy="1872208"/>
          </a:xfr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7BF67AE6-69A5-9B49-92AE-C99800BBC6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13" r="9613"/>
          <a:stretch/>
        </p:blipFill>
        <p:spPr>
          <a:xfrm>
            <a:off x="6437312" y="2499742"/>
            <a:ext cx="2231069" cy="187448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41CB2CA-8A8D-9307-B796-9A74526E5BC8}"/>
              </a:ext>
            </a:extLst>
          </p:cNvPr>
          <p:cNvGrpSpPr/>
          <p:nvPr/>
        </p:nvGrpSpPr>
        <p:grpSpPr>
          <a:xfrm>
            <a:off x="611560" y="2739282"/>
            <a:ext cx="5058524" cy="1395391"/>
            <a:chOff x="611560" y="2739282"/>
            <a:chExt cx="5058524" cy="139539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32A7EEB1-F68B-356F-EA68-AA70BA6DDDD1}"/>
                </a:ext>
              </a:extLst>
            </p:cNvPr>
            <p:cNvGrpSpPr/>
            <p:nvPr/>
          </p:nvGrpSpPr>
          <p:grpSpPr>
            <a:xfrm>
              <a:off x="611560" y="2739282"/>
              <a:ext cx="5058524" cy="1395391"/>
              <a:chOff x="530015" y="2519706"/>
              <a:chExt cx="5909277" cy="1593343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95406B2D-D558-AF8D-03E7-0D70B05BD450}"/>
                  </a:ext>
                </a:extLst>
              </p:cNvPr>
              <p:cNvGrpSpPr/>
              <p:nvPr/>
            </p:nvGrpSpPr>
            <p:grpSpPr>
              <a:xfrm>
                <a:off x="530015" y="2519706"/>
                <a:ext cx="5909277" cy="268277"/>
                <a:chOff x="530015" y="2519706"/>
                <a:chExt cx="5909277" cy="268277"/>
              </a:xfrm>
            </p:grpSpPr>
            <p:sp>
              <p:nvSpPr>
                <p:cNvPr id="43" name="Zástupný symbol pro text 3">
                  <a:extLst>
                    <a:ext uri="{FF2B5EF4-FFF2-40B4-BE49-F238E27FC236}">
                      <a16:creationId xmlns:a16="http://schemas.microsoft.com/office/drawing/2014/main" id="{C7564DC4-08DB-2528-4520-AB8597D399E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2540566"/>
                  <a:ext cx="5672126" cy="2284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l-PL" sz="700" b="1" err="1">
                      <a:latin typeface="Arial"/>
                      <a:cs typeface="Arial"/>
                    </a:rPr>
                    <a:t>celoročně</a:t>
                  </a:r>
                  <a:r>
                    <a:rPr lang="pl-PL" sz="700" b="1">
                      <a:latin typeface="Arial"/>
                      <a:cs typeface="Arial"/>
                    </a:rPr>
                    <a:t> - v </a:t>
                  </a:r>
                  <a:r>
                    <a:rPr lang="pl-PL" sz="700" b="1" err="1">
                      <a:latin typeface="Arial"/>
                      <a:cs typeface="Arial"/>
                    </a:rPr>
                    <a:t>zimě</a:t>
                  </a:r>
                  <a:r>
                    <a:rPr lang="pl-PL" sz="700" b="1">
                      <a:latin typeface="Arial"/>
                      <a:cs typeface="Arial"/>
                    </a:rPr>
                    <a:t> po </a:t>
                  </a:r>
                  <a:r>
                    <a:rPr lang="pl-PL" sz="700" b="1" err="1">
                      <a:latin typeface="Arial"/>
                      <a:cs typeface="Arial"/>
                    </a:rPr>
                    <a:t>dohodě</a:t>
                  </a:r>
                  <a:r>
                    <a:rPr lang="pl-PL" sz="700" b="1">
                      <a:latin typeface="Arial"/>
                      <a:cs typeface="Arial"/>
                    </a:rPr>
                    <a:t> v </a:t>
                  </a:r>
                  <a:r>
                    <a:rPr lang="pl-PL" sz="700" b="1" err="1">
                      <a:latin typeface="Arial"/>
                      <a:cs typeface="Arial"/>
                    </a:rPr>
                    <a:t>zastřešených</a:t>
                  </a:r>
                  <a:r>
                    <a:rPr lang="pl-PL" sz="700" b="1">
                      <a:latin typeface="Arial"/>
                      <a:cs typeface="Arial"/>
                    </a:rPr>
                    <a:t> a </a:t>
                  </a:r>
                  <a:r>
                    <a:rPr lang="pl-PL" sz="700" b="1" err="1">
                      <a:latin typeface="Arial"/>
                      <a:cs typeface="Arial"/>
                    </a:rPr>
                    <a:t>vytápěných</a:t>
                  </a:r>
                  <a:r>
                    <a:rPr lang="pl-PL" sz="700" b="1">
                      <a:latin typeface="Arial"/>
                      <a:cs typeface="Arial"/>
                    </a:rPr>
                    <a:t> </a:t>
                  </a:r>
                  <a:r>
                    <a:rPr lang="pl-PL" sz="700" b="1" err="1">
                      <a:latin typeface="Arial"/>
                      <a:cs typeface="Arial"/>
                    </a:rPr>
                    <a:t>prostorách</a:t>
                  </a:r>
                  <a:endParaRPr lang="pl-PL" sz="700" b="1" err="1"/>
                </a:p>
              </p:txBody>
            </p:sp>
            <p:pic>
              <p:nvPicPr>
                <p:cNvPr id="44" name="Grafický objekt 43" descr="Denní kalendář obrys">
                  <a:extLst>
                    <a:ext uri="{FF2B5EF4-FFF2-40B4-BE49-F238E27FC236}">
                      <a16:creationId xmlns:a16="http://schemas.microsoft.com/office/drawing/2014/main" id="{F05568FA-F02F-9FF6-5A5B-08EC2A3AE6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5" y="2519706"/>
                  <a:ext cx="268278" cy="268277"/>
                </a:xfrm>
                <a:prstGeom prst="rect">
                  <a:avLst/>
                </a:prstGeom>
              </p:spPr>
            </p:pic>
          </p:grpSp>
          <p:pic>
            <p:nvPicPr>
              <p:cNvPr id="17" name="Grafický objekt 16" descr="Řeč obrys">
                <a:extLst>
                  <a:ext uri="{FF2B5EF4-FFF2-40B4-BE49-F238E27FC236}">
                    <a16:creationId xmlns:a16="http://schemas.microsoft.com/office/drawing/2014/main" id="{297F78EC-468E-96E4-9D8C-A865F11EB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0015" y="3583013"/>
                <a:ext cx="268278" cy="268277"/>
              </a:xfrm>
              <a:prstGeom prst="rect">
                <a:avLst/>
              </a:prstGeom>
            </p:spPr>
          </p:pic>
          <p:pic>
            <p:nvPicPr>
              <p:cNvPr id="18" name="Grafický objekt 17" descr="Mapa s označeným bodem obrys">
                <a:extLst>
                  <a:ext uri="{FF2B5EF4-FFF2-40B4-BE49-F238E27FC236}">
                    <a16:creationId xmlns:a16="http://schemas.microsoft.com/office/drawing/2014/main" id="{A613D656-090A-B565-D674-9F2C96F1B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0015" y="2794064"/>
                <a:ext cx="268278" cy="268276"/>
              </a:xfrm>
              <a:prstGeom prst="rect">
                <a:avLst/>
              </a:prstGeom>
            </p:spPr>
          </p:pic>
          <p:pic>
            <p:nvPicPr>
              <p:cNvPr id="20" name="Grafický objekt 19" descr="Uživatelé obrys">
                <a:extLst>
                  <a:ext uri="{FF2B5EF4-FFF2-40B4-BE49-F238E27FC236}">
                    <a16:creationId xmlns:a16="http://schemas.microsoft.com/office/drawing/2014/main" id="{934DF4F5-F882-9B98-09DA-85DCFDD90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0015" y="3328644"/>
                <a:ext cx="268278" cy="268278"/>
              </a:xfrm>
              <a:prstGeom prst="rect">
                <a:avLst/>
              </a:prstGeom>
            </p:spPr>
          </p:pic>
          <p:pic>
            <p:nvPicPr>
              <p:cNvPr id="22" name="Grafický objekt 21" descr="Hodiny obrys">
                <a:extLst>
                  <a:ext uri="{FF2B5EF4-FFF2-40B4-BE49-F238E27FC236}">
                    <a16:creationId xmlns:a16="http://schemas.microsoft.com/office/drawing/2014/main" id="{56CDB43A-9E6C-1D2B-A1CD-D4FBB9CA9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30015" y="3073693"/>
                <a:ext cx="268278" cy="268276"/>
              </a:xfrm>
              <a:prstGeom prst="rect">
                <a:avLst/>
              </a:prstGeom>
            </p:spPr>
          </p:pic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DE3613B6-870A-A1FA-AC6F-7485359C6100}"/>
                  </a:ext>
                </a:extLst>
              </p:cNvPr>
              <p:cNvGrpSpPr/>
              <p:nvPr/>
            </p:nvGrpSpPr>
            <p:grpSpPr>
              <a:xfrm>
                <a:off x="530017" y="3844771"/>
                <a:ext cx="4292764" cy="268278"/>
                <a:chOff x="530017" y="3844771"/>
                <a:chExt cx="4292764" cy="268278"/>
              </a:xfrm>
            </p:grpSpPr>
            <p:sp>
              <p:nvSpPr>
                <p:cNvPr id="30" name="Zástupný symbol pro text 3">
                  <a:extLst>
                    <a:ext uri="{FF2B5EF4-FFF2-40B4-BE49-F238E27FC236}">
                      <a16:creationId xmlns:a16="http://schemas.microsoft.com/office/drawing/2014/main" id="{92E90367-F7AE-07EC-57D4-F0B100F4AC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3847597"/>
                  <a:ext cx="4055615" cy="2424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cs-CZ" sz="700" b="1"/>
                </a:p>
              </p:txBody>
            </p:sp>
            <p:pic>
              <p:nvPicPr>
                <p:cNvPr id="33" name="Grafický objekt 32" descr="Internet obrys">
                  <a:extLst>
                    <a:ext uri="{FF2B5EF4-FFF2-40B4-BE49-F238E27FC236}">
                      <a16:creationId xmlns:a16="http://schemas.microsoft.com/office/drawing/2014/main" id="{DFB2FEB7-872C-68F6-ADAA-3A703474E6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7" y="3844771"/>
                  <a:ext cx="268277" cy="268278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Zástupný symbol pro text 3">
              <a:extLst>
                <a:ext uri="{FF2B5EF4-FFF2-40B4-BE49-F238E27FC236}">
                  <a16:creationId xmlns:a16="http://schemas.microsoft.com/office/drawing/2014/main" id="{3E35BCB3-8625-58C3-0ECE-4352FDFC0EFB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299370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Labský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kaňon</a:t>
              </a:r>
            </a:p>
          </p:txBody>
        </p:sp>
        <p:sp>
          <p:nvSpPr>
            <p:cNvPr id="12" name="Zástupný symbol pro text 3">
              <a:extLst>
                <a:ext uri="{FF2B5EF4-FFF2-40B4-BE49-F238E27FC236}">
                  <a16:creationId xmlns:a16="http://schemas.microsoft.com/office/drawing/2014/main" id="{24A13422-5031-A573-D505-1C3749DD954E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3233978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Půl</a:t>
              </a:r>
              <a:r>
                <a:rPr lang="pl-PL" sz="700" b="1">
                  <a:latin typeface="Arial"/>
                  <a:cs typeface="Arial"/>
                </a:rPr>
                <a:t> den - den</a:t>
              </a:r>
              <a:endParaRPr lang="pl-PL" sz="700" b="1"/>
            </a:p>
          </p:txBody>
        </p:sp>
        <p:sp>
          <p:nvSpPr>
            <p:cNvPr id="13" name="Zástupný symbol pro text 3">
              <a:extLst>
                <a:ext uri="{FF2B5EF4-FFF2-40B4-BE49-F238E27FC236}">
                  <a16:creationId xmlns:a16="http://schemas.microsoft.com/office/drawing/2014/main" id="{82951BEB-D683-C24C-2AD4-A40947D8B799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458821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50 – 200 </a:t>
              </a:r>
              <a:r>
                <a:rPr lang="pl-PL" sz="700" b="1" err="1">
                  <a:latin typeface="Arial"/>
                  <a:cs typeface="Arial"/>
                </a:rPr>
                <a:t>osob</a:t>
              </a:r>
              <a:endParaRPr lang="pl-PL" sz="700" b="1" err="1"/>
            </a:p>
          </p:txBody>
        </p:sp>
        <p:sp>
          <p:nvSpPr>
            <p:cNvPr id="14" name="Zástupný symbol pro text 3">
              <a:extLst>
                <a:ext uri="{FF2B5EF4-FFF2-40B4-BE49-F238E27FC236}">
                  <a16:creationId xmlns:a16="http://schemas.microsoft.com/office/drawing/2014/main" id="{CFB4AB0C-C1AD-14E3-C121-9D17D13B1A2E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67925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čeština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němčna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angličtina</a:t>
              </a:r>
              <a:endParaRPr lang="pl-PL" sz="700" b="1" err="1"/>
            </a:p>
          </p:txBody>
        </p:sp>
        <p:sp>
          <p:nvSpPr>
            <p:cNvPr id="15" name="Zástupný symbol pro text 3">
              <a:extLst>
                <a:ext uri="{FF2B5EF4-FFF2-40B4-BE49-F238E27FC236}">
                  <a16:creationId xmlns:a16="http://schemas.microsoft.com/office/drawing/2014/main" id="{79A9437C-360B-4D96-9E13-EE2973D16151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908480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solidFill>
                    <a:srgbClr val="003C78"/>
                  </a:solidFill>
                  <a:latin typeface="Arial"/>
                  <a:cs typeface="Arial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labskaplavebni.cz/pronajem-lodi</a:t>
              </a:r>
              <a:endParaRPr lang="cs-CZ" b="1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21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92D40-045C-256A-ABE3-162688FB0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6FA92-65C6-FA4A-E101-48367007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73" y="267494"/>
            <a:ext cx="5909427" cy="425054"/>
          </a:xfrm>
        </p:spPr>
        <p:txBody>
          <a:bodyPr>
            <a:normAutofit fontScale="90000"/>
          </a:bodyPr>
          <a:lstStyle/>
          <a:p>
            <a:r>
              <a:rPr lang="cs-CZ" err="1">
                <a:latin typeface="Arial"/>
                <a:cs typeface="Arial"/>
              </a:rPr>
              <a:t>Krušnohorem</a:t>
            </a:r>
            <a:r>
              <a:rPr lang="cs-CZ">
                <a:latin typeface="Arial"/>
                <a:cs typeface="Arial"/>
              </a:rPr>
              <a:t> do lázeňského města</a:t>
            </a:r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105D17E-3D60-D479-7C49-3B860B13F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772" y="771550"/>
            <a:ext cx="5765412" cy="1940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000" b="1">
                <a:latin typeface="Arial"/>
                <a:cs typeface="Arial"/>
              </a:rPr>
              <a:t>Vlakem z Prahy do Chebu na trase, která vede celým Českým středohořím a pod Krušnými horami. Vlak zastavuje v jednotlivých městech, kde můžete pohodlně vystoupit a za dvě hodiny nastoupit na další. </a:t>
            </a:r>
            <a:endParaRPr lang="cs-CZ" sz="1000" b="1"/>
          </a:p>
          <a:p>
            <a:pPr algn="just"/>
            <a:endParaRPr lang="cs-CZ" sz="900">
              <a:latin typeface="Arial"/>
              <a:cs typeface="Arial"/>
            </a:endParaRPr>
          </a:p>
          <a:p>
            <a:pPr algn="just"/>
            <a:r>
              <a:rPr lang="cs-CZ" sz="900">
                <a:latin typeface="Arial"/>
                <a:cs typeface="Arial"/>
              </a:rPr>
              <a:t>Vlak </a:t>
            </a:r>
            <a:r>
              <a:rPr lang="cs-CZ" sz="900" err="1">
                <a:latin typeface="Arial"/>
                <a:cs typeface="Arial"/>
              </a:rPr>
              <a:t>Krušnohor</a:t>
            </a:r>
            <a:r>
              <a:rPr lang="cs-CZ" sz="900">
                <a:latin typeface="Arial"/>
                <a:cs typeface="Arial"/>
              </a:rPr>
              <a:t>, který </a:t>
            </a:r>
            <a:r>
              <a:rPr lang="cs-CZ" sz="900">
                <a:latin typeface="Arial"/>
                <a:ea typeface="Roboto"/>
                <a:cs typeface="Arial"/>
              </a:rPr>
              <a:t>patří k nejlépe hodnocený, vlakům Českých drah nabízí komfort v podobě klimatizovaných vagónů, vlak pro kola, možnost občerstvení. </a:t>
            </a:r>
          </a:p>
          <a:p>
            <a:pPr algn="just"/>
            <a:r>
              <a:rPr lang="cs-CZ" sz="900">
                <a:latin typeface="Arial"/>
                <a:ea typeface="Roboto"/>
                <a:cs typeface="Arial"/>
              </a:rPr>
              <a:t>Vydat se do Ústeckého kraje vlakem může být zážitkem už jen proto, že cestou vlak míjí nádhernou kopcovitou krajinu i zákruty Labe. </a:t>
            </a:r>
            <a:endParaRPr lang="cs-CZ" sz="1200">
              <a:solidFill>
                <a:srgbClr val="444444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cs-CZ" sz="900">
                <a:latin typeface="Arial"/>
                <a:ea typeface="Roboto"/>
                <a:cs typeface="Arial"/>
              </a:rPr>
              <a:t>Z Prahy do Ústí se svezete pohodlně 65 minut bez zastavení a z nádraží můžete rovnou pokračovat třeba     do wellness hotelu Větruše nebo popojet ještě o 15 minut déle a vystoupit až v lázeňském městě Teplice.          Od nádraží do pivních lázní wellness hotelu a pivovaru Monopol je to necelých 15 minut chůze.  </a:t>
            </a:r>
            <a:endParaRPr lang="cs-CZ" sz="1200">
              <a:solidFill>
                <a:srgbClr val="444444"/>
              </a:solidFill>
              <a:latin typeface="Roboto"/>
              <a:ea typeface="Roboto"/>
              <a:cs typeface="Roboto"/>
            </a:endParaRPr>
          </a:p>
          <a:p>
            <a:pPr algn="just"/>
            <a:endParaRPr lang="cs-CZ" sz="900">
              <a:latin typeface="Arial"/>
              <a:cs typeface="Arial"/>
            </a:endParaRPr>
          </a:p>
        </p:txBody>
      </p:sp>
      <p:sp>
        <p:nvSpPr>
          <p:cNvPr id="35" name="Zástupný symbol pro text 3">
            <a:extLst>
              <a:ext uri="{FF2B5EF4-FFF2-40B4-BE49-F238E27FC236}">
                <a16:creationId xmlns:a16="http://schemas.microsoft.com/office/drawing/2014/main" id="{C5AB88E5-14B1-2205-10AA-1363D15E69C5}"/>
              </a:ext>
            </a:extLst>
          </p:cNvPr>
          <p:cNvSpPr txBox="1">
            <a:spLocks/>
          </p:cNvSpPr>
          <p:nvPr/>
        </p:nvSpPr>
        <p:spPr>
          <a:xfrm>
            <a:off x="431902" y="4184284"/>
            <a:ext cx="3260842" cy="196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b="1"/>
              <a:t>Více </a:t>
            </a:r>
            <a:r>
              <a:rPr lang="cs-CZ" sz="1500" b="1" err="1"/>
              <a:t>info</a:t>
            </a:r>
            <a:r>
              <a:rPr lang="cs-CZ" sz="1500" b="1"/>
              <a:t>: 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Ústí Region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Convention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Bureau</a:t>
            </a:r>
            <a:endParaRPr lang="cs-CZ" sz="1500" b="1" u="sng">
              <a:solidFill>
                <a:srgbClr val="003C78"/>
              </a:solidFill>
            </a:endParaRPr>
          </a:p>
        </p:txBody>
      </p:sp>
      <p:pic>
        <p:nvPicPr>
          <p:cNvPr id="6" name="Zástupný symbol obrázku 6" descr="Obsah obrázku venku, železnice, trať, vlak&#10;&#10;Obsah generovaný pomocí AI může být nesprávný.">
            <a:extLst>
              <a:ext uri="{FF2B5EF4-FFF2-40B4-BE49-F238E27FC236}">
                <a16:creationId xmlns:a16="http://schemas.microsoft.com/office/drawing/2014/main" id="{926785D8-FF01-59CD-F347-465DD04E23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1764" r="11764"/>
          <a:stretch/>
        </p:blipFill>
        <p:spPr>
          <a:xfrm>
            <a:off x="6437312" y="555526"/>
            <a:ext cx="2228364" cy="1872208"/>
          </a:xfrm>
        </p:spPr>
      </p:pic>
      <p:pic>
        <p:nvPicPr>
          <p:cNvPr id="7" name="Zástupný symbol obrázku 6" descr="Obsah obrázku vozidlo, cestující, veřejná doprava, vlak&#10;&#10;Obsah generovaný pomocí AI může být nesprávný.">
            <a:extLst>
              <a:ext uri="{FF2B5EF4-FFF2-40B4-BE49-F238E27FC236}">
                <a16:creationId xmlns:a16="http://schemas.microsoft.com/office/drawing/2014/main" id="{C39FF006-D4F2-17C5-420C-045D00F3D6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05" t="67" r="23442" b="-67"/>
          <a:stretch>
            <a:fillRect/>
          </a:stretch>
        </p:blipFill>
        <p:spPr>
          <a:xfrm>
            <a:off x="6437312" y="2499742"/>
            <a:ext cx="2233004" cy="1874482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795815F-235C-F0D1-1F6F-E85BB5D8457B}"/>
              </a:ext>
            </a:extLst>
          </p:cNvPr>
          <p:cNvGrpSpPr/>
          <p:nvPr/>
        </p:nvGrpSpPr>
        <p:grpSpPr>
          <a:xfrm>
            <a:off x="611560" y="2739282"/>
            <a:ext cx="5058524" cy="1395391"/>
            <a:chOff x="611560" y="2739282"/>
            <a:chExt cx="5058524" cy="139539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0DF22A06-E842-D862-FBC9-E26D60E8BE42}"/>
                </a:ext>
              </a:extLst>
            </p:cNvPr>
            <p:cNvGrpSpPr/>
            <p:nvPr/>
          </p:nvGrpSpPr>
          <p:grpSpPr>
            <a:xfrm>
              <a:off x="611560" y="2739282"/>
              <a:ext cx="5058524" cy="1395391"/>
              <a:chOff x="530015" y="2519706"/>
              <a:chExt cx="5909277" cy="1593343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0C474078-8BEF-E64B-E011-23183662B3B5}"/>
                  </a:ext>
                </a:extLst>
              </p:cNvPr>
              <p:cNvGrpSpPr/>
              <p:nvPr/>
            </p:nvGrpSpPr>
            <p:grpSpPr>
              <a:xfrm>
                <a:off x="530015" y="2519706"/>
                <a:ext cx="5909277" cy="268277"/>
                <a:chOff x="530015" y="2519706"/>
                <a:chExt cx="5909277" cy="268277"/>
              </a:xfrm>
            </p:grpSpPr>
            <p:sp>
              <p:nvSpPr>
                <p:cNvPr id="43" name="Zástupný symbol pro text 3">
                  <a:extLst>
                    <a:ext uri="{FF2B5EF4-FFF2-40B4-BE49-F238E27FC236}">
                      <a16:creationId xmlns:a16="http://schemas.microsoft.com/office/drawing/2014/main" id="{0F83CFFF-9323-9940-DB34-2297B90021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2540566"/>
                  <a:ext cx="5672126" cy="2284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l-PL" sz="700" b="1" err="1"/>
                    <a:t>celoročně</a:t>
                  </a:r>
                </a:p>
              </p:txBody>
            </p:sp>
            <p:pic>
              <p:nvPicPr>
                <p:cNvPr id="44" name="Grafický objekt 43" descr="Denní kalendář obrys">
                  <a:extLst>
                    <a:ext uri="{FF2B5EF4-FFF2-40B4-BE49-F238E27FC236}">
                      <a16:creationId xmlns:a16="http://schemas.microsoft.com/office/drawing/2014/main" id="{12D0AC59-DA77-D62A-6B3E-C6A19411A9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5" y="2519706"/>
                  <a:ext cx="268278" cy="268277"/>
                </a:xfrm>
                <a:prstGeom prst="rect">
                  <a:avLst/>
                </a:prstGeom>
              </p:spPr>
            </p:pic>
          </p:grpSp>
          <p:pic>
            <p:nvPicPr>
              <p:cNvPr id="17" name="Grafický objekt 16" descr="Řeč obrys">
                <a:extLst>
                  <a:ext uri="{FF2B5EF4-FFF2-40B4-BE49-F238E27FC236}">
                    <a16:creationId xmlns:a16="http://schemas.microsoft.com/office/drawing/2014/main" id="{9F3A29C5-82CB-4ACE-B79D-9D5554B68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0015" y="3583013"/>
                <a:ext cx="268278" cy="268277"/>
              </a:xfrm>
              <a:prstGeom prst="rect">
                <a:avLst/>
              </a:prstGeom>
            </p:spPr>
          </p:pic>
          <p:pic>
            <p:nvPicPr>
              <p:cNvPr id="18" name="Grafický objekt 17" descr="Mapa s označeným bodem obrys">
                <a:extLst>
                  <a:ext uri="{FF2B5EF4-FFF2-40B4-BE49-F238E27FC236}">
                    <a16:creationId xmlns:a16="http://schemas.microsoft.com/office/drawing/2014/main" id="{0BB33524-A42D-1DE9-9A68-ABA57F776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0015" y="2794064"/>
                <a:ext cx="268278" cy="268276"/>
              </a:xfrm>
              <a:prstGeom prst="rect">
                <a:avLst/>
              </a:prstGeom>
            </p:spPr>
          </p:pic>
          <p:pic>
            <p:nvPicPr>
              <p:cNvPr id="20" name="Grafický objekt 19" descr="Uživatelé obrys">
                <a:extLst>
                  <a:ext uri="{FF2B5EF4-FFF2-40B4-BE49-F238E27FC236}">
                    <a16:creationId xmlns:a16="http://schemas.microsoft.com/office/drawing/2014/main" id="{EEF21CDC-BE68-F7F3-0289-E11068EAA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0015" y="3328644"/>
                <a:ext cx="268278" cy="268278"/>
              </a:xfrm>
              <a:prstGeom prst="rect">
                <a:avLst/>
              </a:prstGeom>
            </p:spPr>
          </p:pic>
          <p:pic>
            <p:nvPicPr>
              <p:cNvPr id="22" name="Grafický objekt 21" descr="Hodiny obrys">
                <a:extLst>
                  <a:ext uri="{FF2B5EF4-FFF2-40B4-BE49-F238E27FC236}">
                    <a16:creationId xmlns:a16="http://schemas.microsoft.com/office/drawing/2014/main" id="{418D0C95-17E1-F175-5E3C-B3DAD049B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30015" y="3073693"/>
                <a:ext cx="268278" cy="268276"/>
              </a:xfrm>
              <a:prstGeom prst="rect">
                <a:avLst/>
              </a:prstGeom>
            </p:spPr>
          </p:pic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E2A8AF26-BDC5-54C6-9290-67A62525A3ED}"/>
                  </a:ext>
                </a:extLst>
              </p:cNvPr>
              <p:cNvGrpSpPr/>
              <p:nvPr/>
            </p:nvGrpSpPr>
            <p:grpSpPr>
              <a:xfrm>
                <a:off x="530017" y="3844771"/>
                <a:ext cx="4292764" cy="268278"/>
                <a:chOff x="530017" y="3844771"/>
                <a:chExt cx="4292764" cy="268278"/>
              </a:xfrm>
            </p:grpSpPr>
            <p:sp>
              <p:nvSpPr>
                <p:cNvPr id="30" name="Zástupný symbol pro text 3">
                  <a:extLst>
                    <a:ext uri="{FF2B5EF4-FFF2-40B4-BE49-F238E27FC236}">
                      <a16:creationId xmlns:a16="http://schemas.microsoft.com/office/drawing/2014/main" id="{FC1515A9-04D2-4B32-98E8-D686D2688C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3847597"/>
                  <a:ext cx="4055615" cy="2424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cs-CZ" sz="700" b="1"/>
                </a:p>
              </p:txBody>
            </p:sp>
            <p:pic>
              <p:nvPicPr>
                <p:cNvPr id="33" name="Grafický objekt 32" descr="Internet obrys">
                  <a:extLst>
                    <a:ext uri="{FF2B5EF4-FFF2-40B4-BE49-F238E27FC236}">
                      <a16:creationId xmlns:a16="http://schemas.microsoft.com/office/drawing/2014/main" id="{765EB7E0-4609-C958-C4F0-F95EF2DFF0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7" y="3844771"/>
                  <a:ext cx="268277" cy="268278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Zástupný symbol pro text 3">
              <a:extLst>
                <a:ext uri="{FF2B5EF4-FFF2-40B4-BE49-F238E27FC236}">
                  <a16:creationId xmlns:a16="http://schemas.microsoft.com/office/drawing/2014/main" id="{6C8ED76B-CBF9-3528-6165-41660E7D99D9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299370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Praha</a:t>
              </a:r>
              <a:r>
                <a:rPr lang="pl-PL" sz="700" b="1">
                  <a:latin typeface="Arial"/>
                  <a:cs typeface="Arial"/>
                </a:rPr>
                <a:t> - </a:t>
              </a:r>
              <a:r>
                <a:rPr lang="pl-PL" sz="700" b="1" err="1">
                  <a:latin typeface="Arial"/>
                  <a:cs typeface="Arial"/>
                </a:rPr>
                <a:t>Ústí</a:t>
              </a:r>
              <a:r>
                <a:rPr lang="pl-PL" sz="700" b="1">
                  <a:latin typeface="Arial"/>
                  <a:cs typeface="Arial"/>
                </a:rPr>
                <a:t> - Teplice - Most - Chomutov - </a:t>
              </a:r>
              <a:r>
                <a:rPr lang="pl-PL" sz="700" b="1" err="1">
                  <a:latin typeface="Arial"/>
                  <a:cs typeface="Arial"/>
                </a:rPr>
                <a:t>Ostrov</a:t>
              </a:r>
              <a:r>
                <a:rPr lang="pl-PL" sz="700" b="1">
                  <a:latin typeface="Arial"/>
                  <a:cs typeface="Arial"/>
                </a:rPr>
                <a:t> - </a:t>
              </a:r>
              <a:r>
                <a:rPr lang="pl-PL" sz="700" b="1" err="1">
                  <a:latin typeface="Arial"/>
                  <a:cs typeface="Arial"/>
                </a:rPr>
                <a:t>Karlovy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Vary</a:t>
              </a:r>
              <a:r>
                <a:rPr lang="pl-PL" sz="700" b="1">
                  <a:latin typeface="Arial"/>
                  <a:cs typeface="Arial"/>
                </a:rPr>
                <a:t> - Cheb</a:t>
              </a:r>
            </a:p>
          </p:txBody>
        </p:sp>
        <p:sp>
          <p:nvSpPr>
            <p:cNvPr id="12" name="Zástupný symbol pro text 3">
              <a:extLst>
                <a:ext uri="{FF2B5EF4-FFF2-40B4-BE49-F238E27FC236}">
                  <a16:creationId xmlns:a16="http://schemas.microsoft.com/office/drawing/2014/main" id="{ECD93A54-B0A1-BF7B-0765-7AA0747A4AA9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3233978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65 – 120 minut</a:t>
              </a:r>
              <a:endParaRPr lang="pl-PL" sz="700" b="1"/>
            </a:p>
          </p:txBody>
        </p:sp>
        <p:sp>
          <p:nvSpPr>
            <p:cNvPr id="13" name="Zástupný symbol pro text 3">
              <a:extLst>
                <a:ext uri="{FF2B5EF4-FFF2-40B4-BE49-F238E27FC236}">
                  <a16:creationId xmlns:a16="http://schemas.microsoft.com/office/drawing/2014/main" id="{D51B1BDF-763F-DB3A-CE1C-C3EC825B9368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458821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dle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kapacity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soupravy</a:t>
              </a:r>
              <a:endParaRPr lang="pl-PL" sz="700" b="1" err="1"/>
            </a:p>
          </p:txBody>
        </p:sp>
        <p:sp>
          <p:nvSpPr>
            <p:cNvPr id="14" name="Zástupný symbol pro text 3">
              <a:extLst>
                <a:ext uri="{FF2B5EF4-FFF2-40B4-BE49-F238E27FC236}">
                  <a16:creationId xmlns:a16="http://schemas.microsoft.com/office/drawing/2014/main" id="{C9A08280-A888-0487-D456-B3EEADBE1A4C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67925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čeština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následně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dle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domluvy</a:t>
              </a:r>
              <a:endParaRPr lang="pl-PL" sz="700" b="1" err="1"/>
            </a:p>
          </p:txBody>
        </p:sp>
        <p:sp>
          <p:nvSpPr>
            <p:cNvPr id="15" name="Zástupný symbol pro text 3">
              <a:extLst>
                <a:ext uri="{FF2B5EF4-FFF2-40B4-BE49-F238E27FC236}">
                  <a16:creationId xmlns:a16="http://schemas.microsoft.com/office/drawing/2014/main" id="{E760A3F2-8AA0-9395-F700-7A8832A4DBE3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908480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solidFill>
                    <a:srgbClr val="003C78"/>
                  </a:solidFill>
                  <a:latin typeface="Arial"/>
                  <a:cs typeface="Arial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Informace o vlaku R 614 Krušnohor | České dráhy</a:t>
              </a:r>
              <a:endParaRPr lang="en-US" b="1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686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E5943-B72E-25FD-565F-ECC21DF9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960E4-19C6-61C9-44AB-B00E8019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73" y="267494"/>
            <a:ext cx="5909427" cy="425054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rial"/>
                <a:cs typeface="Arial"/>
              </a:rPr>
              <a:t>Zubrnickou museální železnicí do přírody</a:t>
            </a:r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B6CFE89-A71F-271A-1C4C-D55C3663F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772" y="771550"/>
            <a:ext cx="5765412" cy="1940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000" b="1">
                <a:latin typeface="Arial"/>
                <a:cs typeface="Arial"/>
              </a:rPr>
              <a:t>Museální železnice jezdí v Ústeckém kraji pod označením </a:t>
            </a:r>
            <a:r>
              <a:rPr lang="cs-CZ" sz="900" b="1">
                <a:latin typeface="Arial"/>
                <a:cs typeface="Arial"/>
              </a:rPr>
              <a:t>„</a:t>
            </a:r>
            <a:r>
              <a:rPr lang="cs-CZ" sz="1000" b="1">
                <a:latin typeface="Arial"/>
                <a:cs typeface="Arial"/>
              </a:rPr>
              <a:t>turistická linka T3</a:t>
            </a:r>
            <a:r>
              <a:rPr lang="cs-CZ" sz="900" b="1">
                <a:latin typeface="Arial"/>
                <a:cs typeface="Arial"/>
              </a:rPr>
              <a:t>“</a:t>
            </a:r>
            <a:r>
              <a:rPr lang="cs-CZ" sz="1000" b="1">
                <a:latin typeface="Arial"/>
                <a:cs typeface="Arial"/>
              </a:rPr>
              <a:t> na trase Ústí nad Labem - Velké Březno - Zubrnice odkud můžete pokračovat retro autobusem T32       přes Levín až do Úštěku. </a:t>
            </a:r>
            <a:endParaRPr lang="en-US"/>
          </a:p>
          <a:p>
            <a:pPr algn="just"/>
            <a:endParaRPr lang="cs-CZ" sz="900">
              <a:latin typeface="Arial"/>
              <a:cs typeface="Arial"/>
            </a:endParaRPr>
          </a:p>
          <a:p>
            <a:pPr algn="just"/>
            <a:r>
              <a:rPr lang="cs-CZ" sz="900">
                <a:latin typeface="Arial"/>
                <a:cs typeface="Arial"/>
              </a:rPr>
              <a:t>Vlaky vás dovezou do Zubrnic, kde najdete železniční muzeum a Muzeum v přírodě Zubrnice – dva zajímavé turistické cíle. Přímo v Muzeu v přírodě lze pokračovat se zážitkovým programem na míru - ukázky řemesel, pečení chleba, pletení košíků, ale i školení v dostupné školící místnosti až pro 40 osob v areálu Domu            z Loubí. </a:t>
            </a:r>
          </a:p>
          <a:p>
            <a:pPr algn="just"/>
            <a:r>
              <a:rPr lang="cs-CZ" sz="900">
                <a:latin typeface="Arial"/>
                <a:cs typeface="Arial"/>
              </a:rPr>
              <a:t>Pro turistiku je ideálním cílem Buková hora s dominantním vysílačem a krásnou Humboldtovou vyhlídkou.</a:t>
            </a:r>
          </a:p>
          <a:p>
            <a:pPr algn="just"/>
            <a:r>
              <a:rPr lang="cs-CZ" sz="900">
                <a:latin typeface="Arial"/>
                <a:cs typeface="Arial"/>
              </a:rPr>
              <a:t>Letos navíc slaví linka 50 let od natáčení kultovního filmu Páni kluci na nedalekém Levínském nádraží.</a:t>
            </a:r>
            <a:endParaRPr lang="cs-CZ" sz="900"/>
          </a:p>
        </p:txBody>
      </p:sp>
      <p:sp>
        <p:nvSpPr>
          <p:cNvPr id="35" name="Zástupný symbol pro text 3">
            <a:extLst>
              <a:ext uri="{FF2B5EF4-FFF2-40B4-BE49-F238E27FC236}">
                <a16:creationId xmlns:a16="http://schemas.microsoft.com/office/drawing/2014/main" id="{31813B87-048C-4B1B-04D8-F9E88D8E1B52}"/>
              </a:ext>
            </a:extLst>
          </p:cNvPr>
          <p:cNvSpPr txBox="1">
            <a:spLocks/>
          </p:cNvSpPr>
          <p:nvPr/>
        </p:nvSpPr>
        <p:spPr>
          <a:xfrm>
            <a:off x="431902" y="4184284"/>
            <a:ext cx="3260842" cy="196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b="1"/>
              <a:t>Více </a:t>
            </a:r>
            <a:r>
              <a:rPr lang="cs-CZ" sz="1500" b="1" err="1"/>
              <a:t>info</a:t>
            </a:r>
            <a:r>
              <a:rPr lang="cs-CZ" sz="1500" b="1"/>
              <a:t>: 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Ústí Region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Convention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Bureau</a:t>
            </a:r>
            <a:endParaRPr lang="cs-CZ" sz="1500" b="1" u="sng">
              <a:solidFill>
                <a:srgbClr val="003C78"/>
              </a:solidFill>
            </a:endParaRPr>
          </a:p>
        </p:txBody>
      </p:sp>
      <p:pic>
        <p:nvPicPr>
          <p:cNvPr id="6" name="Zástupný symbol obrázku 6">
            <a:extLst>
              <a:ext uri="{FF2B5EF4-FFF2-40B4-BE49-F238E27FC236}">
                <a16:creationId xmlns:a16="http://schemas.microsoft.com/office/drawing/2014/main" id="{4E6CD382-42C4-1034-0E31-4493E2AA13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5366" r="5366"/>
          <a:stretch/>
        </p:blipFill>
        <p:spPr>
          <a:xfrm>
            <a:off x="6437312" y="555526"/>
            <a:ext cx="2228364" cy="1872208"/>
          </a:xfr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404155DF-08EB-9640-05E6-4A00F5C2E6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84" r="21484"/>
          <a:stretch/>
        </p:blipFill>
        <p:spPr>
          <a:xfrm>
            <a:off x="6437312" y="2499742"/>
            <a:ext cx="2231069" cy="187448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4A2D371-4741-4D1E-EF78-82A7E3B76AA2}"/>
              </a:ext>
            </a:extLst>
          </p:cNvPr>
          <p:cNvGrpSpPr/>
          <p:nvPr/>
        </p:nvGrpSpPr>
        <p:grpSpPr>
          <a:xfrm>
            <a:off x="611560" y="2739282"/>
            <a:ext cx="5058524" cy="1395391"/>
            <a:chOff x="611560" y="2739282"/>
            <a:chExt cx="5058524" cy="139539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C34BB27F-E8B7-B8D6-854C-C3074B6C4D3D}"/>
                </a:ext>
              </a:extLst>
            </p:cNvPr>
            <p:cNvGrpSpPr/>
            <p:nvPr/>
          </p:nvGrpSpPr>
          <p:grpSpPr>
            <a:xfrm>
              <a:off x="611560" y="2739282"/>
              <a:ext cx="5058524" cy="1395391"/>
              <a:chOff x="530015" y="2519706"/>
              <a:chExt cx="5909277" cy="1593343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F3125F3C-9E53-8AC7-581D-AE6943362ACB}"/>
                  </a:ext>
                </a:extLst>
              </p:cNvPr>
              <p:cNvGrpSpPr/>
              <p:nvPr/>
            </p:nvGrpSpPr>
            <p:grpSpPr>
              <a:xfrm>
                <a:off x="530015" y="2519706"/>
                <a:ext cx="5909277" cy="268277"/>
                <a:chOff x="530015" y="2519706"/>
                <a:chExt cx="5909277" cy="268277"/>
              </a:xfrm>
            </p:grpSpPr>
            <p:sp>
              <p:nvSpPr>
                <p:cNvPr id="43" name="Zástupný symbol pro text 3">
                  <a:extLst>
                    <a:ext uri="{FF2B5EF4-FFF2-40B4-BE49-F238E27FC236}">
                      <a16:creationId xmlns:a16="http://schemas.microsoft.com/office/drawing/2014/main" id="{566B7D96-F0CA-EEBC-A28D-B227783787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2540566"/>
                  <a:ext cx="5672126" cy="2284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l-PL" sz="700" b="1" err="1">
                      <a:latin typeface="Arial"/>
                      <a:cs typeface="Arial"/>
                    </a:rPr>
                    <a:t>duben</a:t>
                  </a:r>
                  <a:r>
                    <a:rPr lang="pl-PL" sz="700" b="1">
                      <a:latin typeface="Arial"/>
                      <a:cs typeface="Arial"/>
                    </a:rPr>
                    <a:t> - </a:t>
                  </a:r>
                  <a:r>
                    <a:rPr lang="pl-PL" sz="700" b="1" err="1">
                      <a:latin typeface="Arial"/>
                      <a:cs typeface="Arial"/>
                    </a:rPr>
                    <a:t>říjen</a:t>
                  </a:r>
                  <a:r>
                    <a:rPr lang="pl-PL" sz="700" b="1">
                      <a:latin typeface="Arial"/>
                      <a:cs typeface="Arial"/>
                    </a:rPr>
                    <a:t>, o </a:t>
                  </a:r>
                  <a:r>
                    <a:rPr lang="pl-PL" sz="700" b="1" err="1">
                      <a:latin typeface="Arial"/>
                      <a:cs typeface="Arial"/>
                    </a:rPr>
                    <a:t>víkendech</a:t>
                  </a:r>
                  <a:r>
                    <a:rPr lang="pl-PL" sz="700" b="1">
                      <a:latin typeface="Arial"/>
                      <a:cs typeface="Arial"/>
                    </a:rPr>
                    <a:t> a st. </a:t>
                  </a:r>
                  <a:r>
                    <a:rPr lang="pl-PL" sz="700" b="1" err="1">
                      <a:latin typeface="Arial"/>
                      <a:cs typeface="Arial"/>
                    </a:rPr>
                    <a:t>svátcích</a:t>
                  </a:r>
                  <a:r>
                    <a:rPr lang="pl-PL" sz="700" b="1">
                      <a:latin typeface="Arial"/>
                      <a:cs typeface="Arial"/>
                    </a:rPr>
                    <a:t>; </a:t>
                  </a:r>
                  <a:r>
                    <a:rPr lang="pl-PL" sz="700" b="1" err="1">
                      <a:latin typeface="Arial"/>
                      <a:cs typeface="Arial"/>
                    </a:rPr>
                    <a:t>případně</a:t>
                  </a:r>
                  <a:r>
                    <a:rPr lang="pl-PL" sz="700" b="1">
                      <a:latin typeface="Arial"/>
                      <a:cs typeface="Arial"/>
                    </a:rPr>
                    <a:t> po </a:t>
                  </a:r>
                  <a:r>
                    <a:rPr lang="pl-PL" sz="700" b="1" err="1">
                      <a:latin typeface="Arial"/>
                      <a:cs typeface="Arial"/>
                    </a:rPr>
                    <a:t>domluvě</a:t>
                  </a:r>
                  <a:r>
                    <a:rPr lang="pl-PL" sz="700" b="1">
                      <a:latin typeface="Arial"/>
                      <a:cs typeface="Arial"/>
                    </a:rPr>
                    <a:t> </a:t>
                  </a:r>
                  <a:endParaRPr lang="pl-PL" sz="700" b="1"/>
                </a:p>
              </p:txBody>
            </p:sp>
            <p:pic>
              <p:nvPicPr>
                <p:cNvPr id="44" name="Grafický objekt 43" descr="Denní kalendář obrys">
                  <a:extLst>
                    <a:ext uri="{FF2B5EF4-FFF2-40B4-BE49-F238E27FC236}">
                      <a16:creationId xmlns:a16="http://schemas.microsoft.com/office/drawing/2014/main" id="{0AFD8085-CFF5-25EC-E932-4BFFB5A52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5" y="2519706"/>
                  <a:ext cx="268278" cy="268277"/>
                </a:xfrm>
                <a:prstGeom prst="rect">
                  <a:avLst/>
                </a:prstGeom>
              </p:spPr>
            </p:pic>
          </p:grpSp>
          <p:pic>
            <p:nvPicPr>
              <p:cNvPr id="17" name="Grafický objekt 16" descr="Řeč obrys">
                <a:extLst>
                  <a:ext uri="{FF2B5EF4-FFF2-40B4-BE49-F238E27FC236}">
                    <a16:creationId xmlns:a16="http://schemas.microsoft.com/office/drawing/2014/main" id="{E68854C2-F07D-0408-3738-263E8DD1D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0015" y="3583013"/>
                <a:ext cx="268278" cy="268277"/>
              </a:xfrm>
              <a:prstGeom prst="rect">
                <a:avLst/>
              </a:prstGeom>
            </p:spPr>
          </p:pic>
          <p:pic>
            <p:nvPicPr>
              <p:cNvPr id="18" name="Grafický objekt 17" descr="Mapa s označeným bodem obrys">
                <a:extLst>
                  <a:ext uri="{FF2B5EF4-FFF2-40B4-BE49-F238E27FC236}">
                    <a16:creationId xmlns:a16="http://schemas.microsoft.com/office/drawing/2014/main" id="{5EB671FD-394D-BF5A-8D12-D9ED3ED47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0015" y="2794064"/>
                <a:ext cx="268278" cy="268276"/>
              </a:xfrm>
              <a:prstGeom prst="rect">
                <a:avLst/>
              </a:prstGeom>
            </p:spPr>
          </p:pic>
          <p:pic>
            <p:nvPicPr>
              <p:cNvPr id="20" name="Grafický objekt 19" descr="Uživatelé obrys">
                <a:extLst>
                  <a:ext uri="{FF2B5EF4-FFF2-40B4-BE49-F238E27FC236}">
                    <a16:creationId xmlns:a16="http://schemas.microsoft.com/office/drawing/2014/main" id="{0840CDEA-38A1-3497-5A4D-84D9F4B8B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0015" y="3328644"/>
                <a:ext cx="268278" cy="268278"/>
              </a:xfrm>
              <a:prstGeom prst="rect">
                <a:avLst/>
              </a:prstGeom>
            </p:spPr>
          </p:pic>
          <p:pic>
            <p:nvPicPr>
              <p:cNvPr id="22" name="Grafický objekt 21" descr="Hodiny obrys">
                <a:extLst>
                  <a:ext uri="{FF2B5EF4-FFF2-40B4-BE49-F238E27FC236}">
                    <a16:creationId xmlns:a16="http://schemas.microsoft.com/office/drawing/2014/main" id="{50368C4C-C8FE-1629-1F24-45B6509CA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30015" y="3073693"/>
                <a:ext cx="268278" cy="268276"/>
              </a:xfrm>
              <a:prstGeom prst="rect">
                <a:avLst/>
              </a:prstGeom>
            </p:spPr>
          </p:pic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AC45DDD4-2C06-2CA4-3C0A-E4908B79FF93}"/>
                  </a:ext>
                </a:extLst>
              </p:cNvPr>
              <p:cNvGrpSpPr/>
              <p:nvPr/>
            </p:nvGrpSpPr>
            <p:grpSpPr>
              <a:xfrm>
                <a:off x="530017" y="3844771"/>
                <a:ext cx="4292764" cy="268278"/>
                <a:chOff x="530017" y="3844771"/>
                <a:chExt cx="4292764" cy="268278"/>
              </a:xfrm>
            </p:grpSpPr>
            <p:sp>
              <p:nvSpPr>
                <p:cNvPr id="30" name="Zástupný symbol pro text 3">
                  <a:extLst>
                    <a:ext uri="{FF2B5EF4-FFF2-40B4-BE49-F238E27FC236}">
                      <a16:creationId xmlns:a16="http://schemas.microsoft.com/office/drawing/2014/main" id="{14D0328F-B836-6879-2072-09D80CBB68E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3847597"/>
                  <a:ext cx="4055615" cy="2424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cs-CZ" sz="700" b="1"/>
                </a:p>
              </p:txBody>
            </p:sp>
            <p:pic>
              <p:nvPicPr>
                <p:cNvPr id="33" name="Grafický objekt 32" descr="Internet obrys">
                  <a:extLst>
                    <a:ext uri="{FF2B5EF4-FFF2-40B4-BE49-F238E27FC236}">
                      <a16:creationId xmlns:a16="http://schemas.microsoft.com/office/drawing/2014/main" id="{462AEACF-0CA0-1CC2-3753-0D375374CD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7" y="3844771"/>
                  <a:ext cx="268277" cy="268278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Zástupný symbol pro text 3">
              <a:extLst>
                <a:ext uri="{FF2B5EF4-FFF2-40B4-BE49-F238E27FC236}">
                  <a16:creationId xmlns:a16="http://schemas.microsoft.com/office/drawing/2014/main" id="{344F08FD-B767-8A0D-2951-441B04CC7341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299370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Ústí</a:t>
              </a:r>
              <a:r>
                <a:rPr lang="pl-PL" sz="700" b="1">
                  <a:latin typeface="Arial"/>
                  <a:cs typeface="Arial"/>
                </a:rPr>
                <a:t> nad </a:t>
              </a:r>
              <a:r>
                <a:rPr lang="pl-PL" sz="700" b="1" err="1">
                  <a:latin typeface="Arial"/>
                  <a:cs typeface="Arial"/>
                </a:rPr>
                <a:t>Labem</a:t>
              </a:r>
              <a:r>
                <a:rPr lang="pl-PL" sz="700" b="1">
                  <a:latin typeface="Arial"/>
                  <a:cs typeface="Arial"/>
                </a:rPr>
                <a:t> - </a:t>
              </a:r>
              <a:r>
                <a:rPr lang="pl-PL" sz="700" b="1" err="1">
                  <a:latin typeface="Arial"/>
                  <a:cs typeface="Arial"/>
                </a:rPr>
                <a:t>Zubrnice</a:t>
              </a:r>
            </a:p>
          </p:txBody>
        </p:sp>
        <p:sp>
          <p:nvSpPr>
            <p:cNvPr id="12" name="Zástupný symbol pro text 3">
              <a:extLst>
                <a:ext uri="{FF2B5EF4-FFF2-40B4-BE49-F238E27FC236}">
                  <a16:creationId xmlns:a16="http://schemas.microsoft.com/office/drawing/2014/main" id="{CF88A970-4077-71E5-28EA-31C0B1B40EF3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3233978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45 min</a:t>
              </a:r>
              <a:endParaRPr lang="pl-PL" sz="700" b="1"/>
            </a:p>
          </p:txBody>
        </p:sp>
        <p:sp>
          <p:nvSpPr>
            <p:cNvPr id="13" name="Zástupný symbol pro text 3">
              <a:extLst>
                <a:ext uri="{FF2B5EF4-FFF2-40B4-BE49-F238E27FC236}">
                  <a16:creationId xmlns:a16="http://schemas.microsoft.com/office/drawing/2014/main" id="{7230C83C-BE3B-80C1-AE77-40182BD4798C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458821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40 </a:t>
              </a:r>
              <a:r>
                <a:rPr lang="pl-PL" sz="700" b="1" err="1">
                  <a:latin typeface="Arial"/>
                  <a:cs typeface="Arial"/>
                </a:rPr>
                <a:t>osob</a:t>
              </a:r>
              <a:endParaRPr lang="en-US" err="1"/>
            </a:p>
          </p:txBody>
        </p:sp>
        <p:sp>
          <p:nvSpPr>
            <p:cNvPr id="14" name="Zástupný symbol pro text 3">
              <a:extLst>
                <a:ext uri="{FF2B5EF4-FFF2-40B4-BE49-F238E27FC236}">
                  <a16:creationId xmlns:a16="http://schemas.microsoft.com/office/drawing/2014/main" id="{ACD3722F-E7EC-0400-FBEB-A828967A3481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67925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čeština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další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jazyky</a:t>
              </a:r>
              <a:r>
                <a:rPr lang="pl-PL" sz="700" b="1">
                  <a:latin typeface="Arial"/>
                  <a:cs typeface="Arial"/>
                </a:rPr>
                <a:t> po </a:t>
              </a:r>
              <a:r>
                <a:rPr lang="pl-PL" sz="700" b="1" err="1">
                  <a:latin typeface="Arial"/>
                  <a:cs typeface="Arial"/>
                </a:rPr>
                <a:t>domluvě</a:t>
              </a:r>
              <a:endParaRPr lang="pl-PL" sz="700" b="1" err="1"/>
            </a:p>
          </p:txBody>
        </p:sp>
        <p:sp>
          <p:nvSpPr>
            <p:cNvPr id="15" name="Zástupný symbol pro text 3">
              <a:extLst>
                <a:ext uri="{FF2B5EF4-FFF2-40B4-BE49-F238E27FC236}">
                  <a16:creationId xmlns:a16="http://schemas.microsoft.com/office/drawing/2014/main" id="{7F06E899-E700-CF9A-A80B-403370ED2564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908480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solidFill>
                    <a:srgbClr val="003C78"/>
                  </a:solidFill>
                  <a:latin typeface="Arial"/>
                  <a:cs typeface="Arial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www.zubrnickazeleznice.cz</a:t>
              </a:r>
              <a:endParaRPr lang="en-US" b="1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23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207C8-7570-B905-7F47-89C5097A4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B44AE-9A71-85B9-DA13-51F5BB72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73" y="267494"/>
            <a:ext cx="5909427" cy="425054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rial"/>
                <a:cs typeface="Arial"/>
              </a:rPr>
              <a:t>Za vínem i hrady po Švestkové dráze</a:t>
            </a:r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2085307-179B-EDD2-E4C2-F65C0DF1E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772" y="771550"/>
            <a:ext cx="5765412" cy="1940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000" b="1">
                <a:latin typeface="Arial"/>
                <a:cs typeface="Arial"/>
              </a:rPr>
              <a:t>Víno, krajina Českého středohoří, malebný venkov, místní gastronomie a krásné výhledy.</a:t>
            </a:r>
            <a:endParaRPr lang="cs-CZ" sz="1000" b="1"/>
          </a:p>
          <a:p>
            <a:pPr algn="just"/>
            <a:r>
              <a:rPr lang="cs-CZ" sz="1000" b="1">
                <a:latin typeface="Arial"/>
                <a:cs typeface="Arial"/>
              </a:rPr>
              <a:t>To vše si užijete, když spojíte svou akci s jízdou po Švestkové dráze.</a:t>
            </a:r>
            <a:endParaRPr lang="cs-CZ" sz="1000" b="1"/>
          </a:p>
          <a:p>
            <a:pPr algn="just"/>
            <a:endParaRPr lang="cs-CZ" sz="900">
              <a:latin typeface="Arial"/>
              <a:cs typeface="Arial"/>
            </a:endParaRPr>
          </a:p>
          <a:p>
            <a:pPr algn="just"/>
            <a:r>
              <a:rPr lang="cs-CZ" sz="900">
                <a:latin typeface="Arial"/>
                <a:cs typeface="Arial"/>
              </a:rPr>
              <a:t>Švestková dráha je trasa mezi Lovosicemi a Mostem a dříve tuto trať lemovaly švestky. Dnes ji lemují pole, hradní zříceniny a jiné ovocné stromy. Vydejte se na akci například do Třebívlic, do vinařství Johann W           a jeden si tu dopřejte vinařské ochutnávky, dobré jídlo, workshop nebo školení a druhý den vyrazte na turistiku do okolí.</a:t>
            </a:r>
          </a:p>
          <a:p>
            <a:pPr algn="just"/>
            <a:endParaRPr lang="cs-CZ" sz="900">
              <a:latin typeface="Arial"/>
              <a:cs typeface="Arial"/>
            </a:endParaRPr>
          </a:p>
          <a:p>
            <a:pPr algn="just"/>
            <a:r>
              <a:rPr lang="cs-CZ" sz="900">
                <a:latin typeface="Arial"/>
                <a:cs typeface="Arial"/>
              </a:rPr>
              <a:t>Z Třebívlic přes hradní zříceniny Blešno - Oltářík - Skalka - Košťálov až do Třebenic, kde se můžete občerstvit báječnou čokoládou v místní </a:t>
            </a:r>
            <a:r>
              <a:rPr lang="cs-CZ" sz="900" err="1">
                <a:latin typeface="Arial"/>
                <a:cs typeface="Arial"/>
              </a:rPr>
              <a:t>Čokolaterii</a:t>
            </a:r>
            <a:r>
              <a:rPr lang="cs-CZ" sz="900">
                <a:latin typeface="Arial"/>
                <a:cs typeface="Arial"/>
              </a:rPr>
              <a:t>, naskočit na vlak Švestkové dráhy a vrátit se zpět. </a:t>
            </a:r>
          </a:p>
          <a:p>
            <a:pPr algn="just"/>
            <a:r>
              <a:rPr lang="cs-CZ" sz="900">
                <a:latin typeface="Arial"/>
                <a:cs typeface="Arial"/>
              </a:rPr>
              <a:t>Pozor – 29. - 30. 8. 2025 se na Švestkové dráze koná akce - </a:t>
            </a:r>
            <a:r>
              <a:rPr lang="cs-CZ" sz="900" err="1">
                <a:latin typeface="Arial"/>
                <a:cs typeface="Arial"/>
              </a:rPr>
              <a:t>ŠvestkaFest</a:t>
            </a:r>
            <a:r>
              <a:rPr lang="cs-CZ" sz="900">
                <a:latin typeface="Arial"/>
                <a:cs typeface="Arial"/>
              </a:rPr>
              <a:t>.</a:t>
            </a:r>
          </a:p>
          <a:p>
            <a:pPr algn="just"/>
            <a:endParaRPr lang="cs-CZ" sz="900">
              <a:latin typeface="Arial"/>
              <a:cs typeface="Arial"/>
            </a:endParaRPr>
          </a:p>
          <a:p>
            <a:pPr algn="just"/>
            <a:endParaRPr lang="cs-CZ" sz="900">
              <a:latin typeface="Arial"/>
              <a:cs typeface="Arial"/>
            </a:endParaRPr>
          </a:p>
        </p:txBody>
      </p:sp>
      <p:sp>
        <p:nvSpPr>
          <p:cNvPr id="35" name="Zástupný symbol pro text 3">
            <a:extLst>
              <a:ext uri="{FF2B5EF4-FFF2-40B4-BE49-F238E27FC236}">
                <a16:creationId xmlns:a16="http://schemas.microsoft.com/office/drawing/2014/main" id="{49887378-DF1D-BA07-86EF-F4EF21ADA1FB}"/>
              </a:ext>
            </a:extLst>
          </p:cNvPr>
          <p:cNvSpPr txBox="1">
            <a:spLocks/>
          </p:cNvSpPr>
          <p:nvPr/>
        </p:nvSpPr>
        <p:spPr>
          <a:xfrm>
            <a:off x="431902" y="4184284"/>
            <a:ext cx="3260842" cy="196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b="1"/>
              <a:t>Více </a:t>
            </a:r>
            <a:r>
              <a:rPr lang="cs-CZ" sz="1500" b="1" err="1"/>
              <a:t>info</a:t>
            </a:r>
            <a:r>
              <a:rPr lang="cs-CZ" sz="1500" b="1"/>
              <a:t>: 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Ústí Region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Convention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Bureau</a:t>
            </a:r>
            <a:endParaRPr lang="cs-CZ" sz="1500" b="1" u="sng">
              <a:solidFill>
                <a:srgbClr val="003C78"/>
              </a:solidFill>
            </a:endParaRPr>
          </a:p>
        </p:txBody>
      </p:sp>
      <p:pic>
        <p:nvPicPr>
          <p:cNvPr id="6" name="Zástupný symbol obrázku 6">
            <a:extLst>
              <a:ext uri="{FF2B5EF4-FFF2-40B4-BE49-F238E27FC236}">
                <a16:creationId xmlns:a16="http://schemas.microsoft.com/office/drawing/2014/main" id="{A95CB5FD-5AB1-2179-8026-D5DD88AD6C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3923" r="3923"/>
          <a:stretch/>
        </p:blipFill>
        <p:spPr>
          <a:xfrm>
            <a:off x="6437312" y="555526"/>
            <a:ext cx="2228364" cy="1872208"/>
          </a:xfrm>
        </p:spPr>
      </p:pic>
      <p:pic>
        <p:nvPicPr>
          <p:cNvPr id="7" name="Zástupný symbol obrázku 6" descr="Obsah obrázku venku, obloha, tráva, mrak&#10;&#10;Obsah generovaný pomocí AI může být nesprávný.">
            <a:extLst>
              <a:ext uri="{FF2B5EF4-FFF2-40B4-BE49-F238E27FC236}">
                <a16:creationId xmlns:a16="http://schemas.microsoft.com/office/drawing/2014/main" id="{B4DF1B7E-D68A-954D-5CE5-C4B0FE64F9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26" r="10326"/>
          <a:stretch/>
        </p:blipFill>
        <p:spPr>
          <a:xfrm>
            <a:off x="6437312" y="2499742"/>
            <a:ext cx="2231069" cy="187448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A3DBB901-FCDE-A17F-4068-D5975C835B70}"/>
              </a:ext>
            </a:extLst>
          </p:cNvPr>
          <p:cNvGrpSpPr/>
          <p:nvPr/>
        </p:nvGrpSpPr>
        <p:grpSpPr>
          <a:xfrm>
            <a:off x="611560" y="2739282"/>
            <a:ext cx="5058524" cy="1395391"/>
            <a:chOff x="611560" y="2739282"/>
            <a:chExt cx="5058524" cy="139539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5329D16-6619-7BA7-8019-43C68EE7EDE1}"/>
                </a:ext>
              </a:extLst>
            </p:cNvPr>
            <p:cNvGrpSpPr/>
            <p:nvPr/>
          </p:nvGrpSpPr>
          <p:grpSpPr>
            <a:xfrm>
              <a:off x="611560" y="2739282"/>
              <a:ext cx="5058524" cy="1395391"/>
              <a:chOff x="530015" y="2519706"/>
              <a:chExt cx="5909277" cy="1593343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D4CB40DE-3D26-F4EE-C2B2-0DA582872FEF}"/>
                  </a:ext>
                </a:extLst>
              </p:cNvPr>
              <p:cNvGrpSpPr/>
              <p:nvPr/>
            </p:nvGrpSpPr>
            <p:grpSpPr>
              <a:xfrm>
                <a:off x="530015" y="2519706"/>
                <a:ext cx="5909277" cy="268277"/>
                <a:chOff x="530015" y="2519706"/>
                <a:chExt cx="5909277" cy="268277"/>
              </a:xfrm>
            </p:grpSpPr>
            <p:sp>
              <p:nvSpPr>
                <p:cNvPr id="43" name="Zástupný symbol pro text 3">
                  <a:extLst>
                    <a:ext uri="{FF2B5EF4-FFF2-40B4-BE49-F238E27FC236}">
                      <a16:creationId xmlns:a16="http://schemas.microsoft.com/office/drawing/2014/main" id="{19160EBF-41D2-9FDC-03B8-E02121C958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2540566"/>
                  <a:ext cx="5672126" cy="2284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l-PL" sz="700" b="1" err="1">
                      <a:latin typeface="Arial"/>
                      <a:cs typeface="Arial"/>
                    </a:rPr>
                    <a:t>celoročně</a:t>
                  </a:r>
                  <a:r>
                    <a:rPr lang="pl-PL" sz="700" b="1">
                      <a:latin typeface="Arial"/>
                      <a:cs typeface="Arial"/>
                    </a:rPr>
                    <a:t>, </a:t>
                  </a:r>
                  <a:r>
                    <a:rPr lang="pl-PL" sz="700" b="1" err="1">
                      <a:latin typeface="Arial"/>
                      <a:cs typeface="Arial"/>
                    </a:rPr>
                    <a:t>denně</a:t>
                  </a:r>
                  <a:endParaRPr lang="pl-PL" sz="700" b="1" err="1"/>
                </a:p>
              </p:txBody>
            </p:sp>
            <p:pic>
              <p:nvPicPr>
                <p:cNvPr id="44" name="Grafický objekt 43" descr="Denní kalendář obrys">
                  <a:extLst>
                    <a:ext uri="{FF2B5EF4-FFF2-40B4-BE49-F238E27FC236}">
                      <a16:creationId xmlns:a16="http://schemas.microsoft.com/office/drawing/2014/main" id="{076BF16B-A97A-BC2B-0A90-27A4A3D0C1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5" y="2519706"/>
                  <a:ext cx="268278" cy="268277"/>
                </a:xfrm>
                <a:prstGeom prst="rect">
                  <a:avLst/>
                </a:prstGeom>
              </p:spPr>
            </p:pic>
          </p:grpSp>
          <p:pic>
            <p:nvPicPr>
              <p:cNvPr id="17" name="Grafický objekt 16" descr="Řeč obrys">
                <a:extLst>
                  <a:ext uri="{FF2B5EF4-FFF2-40B4-BE49-F238E27FC236}">
                    <a16:creationId xmlns:a16="http://schemas.microsoft.com/office/drawing/2014/main" id="{FDF1C5B9-1EB0-03EF-4653-0DA8299B3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0015" y="3583013"/>
                <a:ext cx="268278" cy="268277"/>
              </a:xfrm>
              <a:prstGeom prst="rect">
                <a:avLst/>
              </a:prstGeom>
            </p:spPr>
          </p:pic>
          <p:pic>
            <p:nvPicPr>
              <p:cNvPr id="18" name="Grafický objekt 17" descr="Mapa s označeným bodem obrys">
                <a:extLst>
                  <a:ext uri="{FF2B5EF4-FFF2-40B4-BE49-F238E27FC236}">
                    <a16:creationId xmlns:a16="http://schemas.microsoft.com/office/drawing/2014/main" id="{335D3E3A-5BF6-7033-332F-314D0E43E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0015" y="2794064"/>
                <a:ext cx="268278" cy="268276"/>
              </a:xfrm>
              <a:prstGeom prst="rect">
                <a:avLst/>
              </a:prstGeom>
            </p:spPr>
          </p:pic>
          <p:pic>
            <p:nvPicPr>
              <p:cNvPr id="20" name="Grafický objekt 19" descr="Uživatelé obrys">
                <a:extLst>
                  <a:ext uri="{FF2B5EF4-FFF2-40B4-BE49-F238E27FC236}">
                    <a16:creationId xmlns:a16="http://schemas.microsoft.com/office/drawing/2014/main" id="{C22346DA-D1DD-A850-7C16-A57CCCE72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0015" y="3328644"/>
                <a:ext cx="268278" cy="268278"/>
              </a:xfrm>
              <a:prstGeom prst="rect">
                <a:avLst/>
              </a:prstGeom>
            </p:spPr>
          </p:pic>
          <p:pic>
            <p:nvPicPr>
              <p:cNvPr id="22" name="Grafický objekt 21" descr="Hodiny obrys">
                <a:extLst>
                  <a:ext uri="{FF2B5EF4-FFF2-40B4-BE49-F238E27FC236}">
                    <a16:creationId xmlns:a16="http://schemas.microsoft.com/office/drawing/2014/main" id="{57F75D4F-A715-1A91-A584-9CF18D632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30015" y="3073693"/>
                <a:ext cx="268278" cy="268276"/>
              </a:xfrm>
              <a:prstGeom prst="rect">
                <a:avLst/>
              </a:prstGeom>
            </p:spPr>
          </p:pic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525B8B68-A753-E23B-0F62-79987578B179}"/>
                  </a:ext>
                </a:extLst>
              </p:cNvPr>
              <p:cNvGrpSpPr/>
              <p:nvPr/>
            </p:nvGrpSpPr>
            <p:grpSpPr>
              <a:xfrm>
                <a:off x="530017" y="3844771"/>
                <a:ext cx="4292764" cy="268278"/>
                <a:chOff x="530017" y="3844771"/>
                <a:chExt cx="4292764" cy="268278"/>
              </a:xfrm>
            </p:grpSpPr>
            <p:sp>
              <p:nvSpPr>
                <p:cNvPr id="30" name="Zástupný symbol pro text 3">
                  <a:extLst>
                    <a:ext uri="{FF2B5EF4-FFF2-40B4-BE49-F238E27FC236}">
                      <a16:creationId xmlns:a16="http://schemas.microsoft.com/office/drawing/2014/main" id="{4D18D452-8D57-606B-B516-190DDF2F853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3847597"/>
                  <a:ext cx="4055615" cy="2424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cs-CZ" sz="700" b="1"/>
                </a:p>
              </p:txBody>
            </p:sp>
            <p:pic>
              <p:nvPicPr>
                <p:cNvPr id="33" name="Grafický objekt 32" descr="Internet obrys">
                  <a:extLst>
                    <a:ext uri="{FF2B5EF4-FFF2-40B4-BE49-F238E27FC236}">
                      <a16:creationId xmlns:a16="http://schemas.microsoft.com/office/drawing/2014/main" id="{4DE32384-D31D-F189-2511-67B01E7B5C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7" y="3844771"/>
                  <a:ext cx="268277" cy="268278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Zástupný symbol pro text 3">
              <a:extLst>
                <a:ext uri="{FF2B5EF4-FFF2-40B4-BE49-F238E27FC236}">
                  <a16:creationId xmlns:a16="http://schemas.microsoft.com/office/drawing/2014/main" id="{30BD48AC-B723-1F59-B443-2A4486AA3CED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299370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Lovosice</a:t>
              </a:r>
              <a:r>
                <a:rPr lang="pl-PL" sz="700" b="1">
                  <a:latin typeface="Arial"/>
                  <a:cs typeface="Arial"/>
                </a:rPr>
                <a:t> - </a:t>
              </a:r>
              <a:r>
                <a:rPr lang="pl-PL" sz="700" b="1" err="1">
                  <a:latin typeface="Arial"/>
                  <a:cs typeface="Arial"/>
                </a:rPr>
                <a:t>Třebívlice</a:t>
              </a:r>
              <a:r>
                <a:rPr lang="pl-PL" sz="700" b="1">
                  <a:latin typeface="Arial"/>
                  <a:cs typeface="Arial"/>
                </a:rPr>
                <a:t> - Most</a:t>
              </a:r>
            </a:p>
          </p:txBody>
        </p:sp>
        <p:sp>
          <p:nvSpPr>
            <p:cNvPr id="12" name="Zástupný symbol pro text 3">
              <a:extLst>
                <a:ext uri="{FF2B5EF4-FFF2-40B4-BE49-F238E27FC236}">
                  <a16:creationId xmlns:a16="http://schemas.microsoft.com/office/drawing/2014/main" id="{18D79D65-7C43-42F5-B943-0188C1A2F20D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3233978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15 – 60 minut</a:t>
              </a:r>
              <a:endParaRPr lang="pl-PL" sz="700" b="1"/>
            </a:p>
          </p:txBody>
        </p:sp>
        <p:sp>
          <p:nvSpPr>
            <p:cNvPr id="13" name="Zástupný symbol pro text 3">
              <a:extLst>
                <a:ext uri="{FF2B5EF4-FFF2-40B4-BE49-F238E27FC236}">
                  <a16:creationId xmlns:a16="http://schemas.microsoft.com/office/drawing/2014/main" id="{0E0AE57A-E902-1606-A3A8-2FFF80CF6A03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458821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50 – 100 </a:t>
              </a:r>
              <a:r>
                <a:rPr lang="pl-PL" sz="700" b="1" err="1">
                  <a:latin typeface="Arial"/>
                  <a:cs typeface="Arial"/>
                </a:rPr>
                <a:t>osob</a:t>
              </a:r>
              <a:endParaRPr lang="cs-CZ" err="1"/>
            </a:p>
          </p:txBody>
        </p:sp>
        <p:sp>
          <p:nvSpPr>
            <p:cNvPr id="14" name="Zástupný symbol pro text 3">
              <a:extLst>
                <a:ext uri="{FF2B5EF4-FFF2-40B4-BE49-F238E27FC236}">
                  <a16:creationId xmlns:a16="http://schemas.microsoft.com/office/drawing/2014/main" id="{B5896223-6DAD-4C70-1891-3CF326D3CE86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67925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čeština</a:t>
              </a:r>
              <a:r>
                <a:rPr lang="pl-PL" sz="700" b="1">
                  <a:latin typeface="Arial"/>
                  <a:cs typeface="Arial"/>
                </a:rPr>
                <a:t> a </a:t>
              </a:r>
              <a:r>
                <a:rPr lang="pl-PL" sz="700" b="1" err="1">
                  <a:latin typeface="Arial"/>
                  <a:cs typeface="Arial"/>
                </a:rPr>
                <a:t>dle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možností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dráhy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ve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vinařství</a:t>
              </a:r>
              <a:r>
                <a:rPr lang="pl-PL" sz="700" b="1">
                  <a:latin typeface="Arial"/>
                  <a:cs typeface="Arial"/>
                </a:rPr>
                <a:t> </a:t>
              </a:r>
              <a:r>
                <a:rPr lang="pl-PL" sz="700" b="1" err="1">
                  <a:latin typeface="Arial"/>
                  <a:cs typeface="Arial"/>
                </a:rPr>
                <a:t>angličtina</a:t>
              </a:r>
              <a:r>
                <a:rPr lang="pl-PL" sz="700" b="1">
                  <a:latin typeface="Arial"/>
                  <a:cs typeface="Arial"/>
                </a:rPr>
                <a:t> i </a:t>
              </a:r>
              <a:r>
                <a:rPr lang="pl-PL" sz="700" b="1" err="1">
                  <a:latin typeface="Arial"/>
                  <a:cs typeface="Arial"/>
                </a:rPr>
                <a:t>němčina</a:t>
              </a:r>
              <a:endParaRPr lang="pl-PL" sz="700" b="1" err="1"/>
            </a:p>
          </p:txBody>
        </p:sp>
        <p:sp>
          <p:nvSpPr>
            <p:cNvPr id="15" name="Zástupný symbol pro text 3">
              <a:extLst>
                <a:ext uri="{FF2B5EF4-FFF2-40B4-BE49-F238E27FC236}">
                  <a16:creationId xmlns:a16="http://schemas.microsoft.com/office/drawing/2014/main" id="{E0B22658-BD90-0A47-96C1-DBBED39D714F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908480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solidFill>
                    <a:srgbClr val="003C78"/>
                  </a:solidFill>
                  <a:latin typeface="Arial"/>
                  <a:cs typeface="Arial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Švestková dráha | U10 | AŽD Praha s.r.o.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55858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44CA1-CF17-3702-79C6-751F2AA59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FA62C-50A0-262B-E64C-BCD75567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61" y="267494"/>
            <a:ext cx="6274551" cy="425054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rial"/>
                <a:cs typeface="Arial"/>
              </a:rPr>
              <a:t>Na koloběžce ze Sněžníku i podél vody </a:t>
            </a:r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30E40B1-237C-59EF-4CF1-907CD74F5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772" y="771550"/>
            <a:ext cx="5765412" cy="1940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000" b="1">
                <a:latin typeface="Arial"/>
                <a:cs typeface="Arial"/>
              </a:rPr>
              <a:t>Dopravní prostředek na vlastní pohon může být zábava, sportovní aktivita a akce pro firmu, pracovní skupinu nebo jako zážitková aktivita pro návštěvníky.</a:t>
            </a:r>
            <a:endParaRPr lang="cs-CZ" sz="1000" b="1"/>
          </a:p>
          <a:p>
            <a:pPr algn="just"/>
            <a:endParaRPr lang="cs-CZ" sz="900">
              <a:latin typeface="Arial"/>
              <a:cs typeface="Arial"/>
            </a:endParaRPr>
          </a:p>
          <a:p>
            <a:pPr algn="just"/>
            <a:r>
              <a:rPr lang="cs-CZ" sz="900">
                <a:latin typeface="Arial"/>
                <a:cs typeface="Arial"/>
              </a:rPr>
              <a:t>Nemáte chuť se někdy projet podél vody na kole nebo si na koloběžce užít zážitkový sjezd třeba                      z Děčínského Sněžníku? </a:t>
            </a:r>
          </a:p>
          <a:p>
            <a:pPr algn="just"/>
            <a:r>
              <a:rPr lang="cs-CZ" sz="900">
                <a:latin typeface="Arial"/>
                <a:cs typeface="Arial"/>
              </a:rPr>
              <a:t>Vyzkoušejte některou z možností, kterou nabízí děčínská společnost </a:t>
            </a:r>
            <a:r>
              <a:rPr lang="cs-CZ" sz="900" err="1">
                <a:latin typeface="Arial"/>
                <a:cs typeface="Arial"/>
              </a:rPr>
              <a:t>Active</a:t>
            </a:r>
            <a:r>
              <a:rPr lang="cs-CZ" sz="900">
                <a:latin typeface="Arial"/>
                <a:cs typeface="Arial"/>
              </a:rPr>
              <a:t> Point a užijte si netradiční odpoledne. Agentura vám na cestu zajistí oběd, průvodce a doplní spoustu nezbytných informací.</a:t>
            </a:r>
          </a:p>
          <a:p>
            <a:pPr algn="just"/>
            <a:endParaRPr lang="cs-CZ" sz="900">
              <a:latin typeface="Arial"/>
              <a:cs typeface="Arial"/>
            </a:endParaRPr>
          </a:p>
        </p:txBody>
      </p:sp>
      <p:sp>
        <p:nvSpPr>
          <p:cNvPr id="35" name="Zástupný symbol pro text 3">
            <a:extLst>
              <a:ext uri="{FF2B5EF4-FFF2-40B4-BE49-F238E27FC236}">
                <a16:creationId xmlns:a16="http://schemas.microsoft.com/office/drawing/2014/main" id="{7686F390-BFF1-EAAB-ECC8-08DB50851098}"/>
              </a:ext>
            </a:extLst>
          </p:cNvPr>
          <p:cNvSpPr txBox="1">
            <a:spLocks/>
          </p:cNvSpPr>
          <p:nvPr/>
        </p:nvSpPr>
        <p:spPr>
          <a:xfrm>
            <a:off x="431902" y="4184284"/>
            <a:ext cx="3260842" cy="196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b="1"/>
              <a:t>Více </a:t>
            </a:r>
            <a:r>
              <a:rPr lang="cs-CZ" sz="1500" b="1" err="1"/>
              <a:t>info</a:t>
            </a:r>
            <a:r>
              <a:rPr lang="cs-CZ" sz="1500" b="1"/>
              <a:t>: 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Ústí Region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Convention</a:t>
            </a:r>
            <a:r>
              <a:rPr lang="cs-CZ" sz="1500" b="1" u="sng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500" b="1" u="sng" err="1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Bureau</a:t>
            </a:r>
            <a:endParaRPr lang="cs-CZ" sz="1500" b="1" u="sng">
              <a:solidFill>
                <a:srgbClr val="003C78"/>
              </a:solidFill>
            </a:endParaRPr>
          </a:p>
        </p:txBody>
      </p:sp>
      <p:pic>
        <p:nvPicPr>
          <p:cNvPr id="6" name="Zástupný symbol obrázku 6" descr="Obsah obrázku venku, obloha, mrak, Kola jízdních kol&#10;&#10;Obsah generovaný pomocí AI může být nesprávný.">
            <a:extLst>
              <a:ext uri="{FF2B5EF4-FFF2-40B4-BE49-F238E27FC236}">
                <a16:creationId xmlns:a16="http://schemas.microsoft.com/office/drawing/2014/main" id="{E5BD2B7D-6751-1634-F184-CE8ECCEFCA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0277" r="10277"/>
          <a:stretch/>
        </p:blipFill>
        <p:spPr>
          <a:xfrm>
            <a:off x="6437312" y="555526"/>
            <a:ext cx="2228364" cy="1872208"/>
          </a:xfrm>
        </p:spPr>
      </p:pic>
      <p:pic>
        <p:nvPicPr>
          <p:cNvPr id="7" name="Zástupný symbol obrázku 6" descr="Obsah obrázku venku, Kola jízdních kol, obloha, Pozemní vozidlo&#10;&#10;Obsah generovaný pomocí AI může být nesprávný.">
            <a:extLst>
              <a:ext uri="{FF2B5EF4-FFF2-40B4-BE49-F238E27FC236}">
                <a16:creationId xmlns:a16="http://schemas.microsoft.com/office/drawing/2014/main" id="{83484862-3E2D-534F-2149-F0AFB61655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77" r="10277"/>
          <a:stretch/>
        </p:blipFill>
        <p:spPr>
          <a:xfrm>
            <a:off x="6437312" y="2499742"/>
            <a:ext cx="2231069" cy="187448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AB55BFE-3B4F-69B9-D5EE-84A092C46740}"/>
              </a:ext>
            </a:extLst>
          </p:cNvPr>
          <p:cNvGrpSpPr/>
          <p:nvPr/>
        </p:nvGrpSpPr>
        <p:grpSpPr>
          <a:xfrm>
            <a:off x="611560" y="2739282"/>
            <a:ext cx="5058524" cy="1395391"/>
            <a:chOff x="611560" y="2739282"/>
            <a:chExt cx="5058524" cy="139539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2330515A-BE96-5404-BB20-E2C1BCCA8668}"/>
                </a:ext>
              </a:extLst>
            </p:cNvPr>
            <p:cNvGrpSpPr/>
            <p:nvPr/>
          </p:nvGrpSpPr>
          <p:grpSpPr>
            <a:xfrm>
              <a:off x="611560" y="2739282"/>
              <a:ext cx="5058524" cy="1395391"/>
              <a:chOff x="530015" y="2519706"/>
              <a:chExt cx="5909277" cy="1593343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9190A493-BFB7-0A2E-CF0F-90FCB01C8026}"/>
                  </a:ext>
                </a:extLst>
              </p:cNvPr>
              <p:cNvGrpSpPr/>
              <p:nvPr/>
            </p:nvGrpSpPr>
            <p:grpSpPr>
              <a:xfrm>
                <a:off x="530015" y="2519706"/>
                <a:ext cx="5909277" cy="268277"/>
                <a:chOff x="530015" y="2519706"/>
                <a:chExt cx="5909277" cy="268277"/>
              </a:xfrm>
            </p:grpSpPr>
            <p:sp>
              <p:nvSpPr>
                <p:cNvPr id="43" name="Zástupný symbol pro text 3">
                  <a:extLst>
                    <a:ext uri="{FF2B5EF4-FFF2-40B4-BE49-F238E27FC236}">
                      <a16:creationId xmlns:a16="http://schemas.microsoft.com/office/drawing/2014/main" id="{963E1FF2-DE8C-004E-15F5-CBE2648E635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2540566"/>
                  <a:ext cx="5672126" cy="2284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l-PL" sz="700" b="1" err="1">
                      <a:latin typeface="Arial"/>
                      <a:cs typeface="Arial"/>
                    </a:rPr>
                    <a:t>duben</a:t>
                  </a:r>
                  <a:r>
                    <a:rPr lang="pl-PL" sz="700" b="1">
                      <a:latin typeface="Arial"/>
                      <a:cs typeface="Arial"/>
                    </a:rPr>
                    <a:t> - </a:t>
                  </a:r>
                  <a:r>
                    <a:rPr lang="pl-PL" sz="700" b="1" err="1">
                      <a:latin typeface="Arial"/>
                      <a:cs typeface="Arial"/>
                    </a:rPr>
                    <a:t>říjen</a:t>
                  </a:r>
                  <a:endParaRPr lang="pl-PL" sz="700" b="1" err="1"/>
                </a:p>
              </p:txBody>
            </p:sp>
            <p:pic>
              <p:nvPicPr>
                <p:cNvPr id="44" name="Grafický objekt 43" descr="Denní kalendář obrys">
                  <a:extLst>
                    <a:ext uri="{FF2B5EF4-FFF2-40B4-BE49-F238E27FC236}">
                      <a16:creationId xmlns:a16="http://schemas.microsoft.com/office/drawing/2014/main" id="{DD82BF27-5E07-536F-A8D5-DDEBBEB1FE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5" y="2519706"/>
                  <a:ext cx="268278" cy="268277"/>
                </a:xfrm>
                <a:prstGeom prst="rect">
                  <a:avLst/>
                </a:prstGeom>
              </p:spPr>
            </p:pic>
          </p:grpSp>
          <p:pic>
            <p:nvPicPr>
              <p:cNvPr id="17" name="Grafický objekt 16" descr="Řeč obrys">
                <a:extLst>
                  <a:ext uri="{FF2B5EF4-FFF2-40B4-BE49-F238E27FC236}">
                    <a16:creationId xmlns:a16="http://schemas.microsoft.com/office/drawing/2014/main" id="{AEAC57FD-2220-CBAF-1D48-F40155612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0015" y="3583013"/>
                <a:ext cx="268278" cy="268277"/>
              </a:xfrm>
              <a:prstGeom prst="rect">
                <a:avLst/>
              </a:prstGeom>
            </p:spPr>
          </p:pic>
          <p:pic>
            <p:nvPicPr>
              <p:cNvPr id="18" name="Grafický objekt 17" descr="Mapa s označeným bodem obrys">
                <a:extLst>
                  <a:ext uri="{FF2B5EF4-FFF2-40B4-BE49-F238E27FC236}">
                    <a16:creationId xmlns:a16="http://schemas.microsoft.com/office/drawing/2014/main" id="{F4725898-0095-32DE-84D0-4B5A67322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0015" y="2794064"/>
                <a:ext cx="268278" cy="268276"/>
              </a:xfrm>
              <a:prstGeom prst="rect">
                <a:avLst/>
              </a:prstGeom>
            </p:spPr>
          </p:pic>
          <p:pic>
            <p:nvPicPr>
              <p:cNvPr id="20" name="Grafický objekt 19" descr="Uživatelé obrys">
                <a:extLst>
                  <a:ext uri="{FF2B5EF4-FFF2-40B4-BE49-F238E27FC236}">
                    <a16:creationId xmlns:a16="http://schemas.microsoft.com/office/drawing/2014/main" id="{34952360-C9B8-A015-9155-28C39A26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0015" y="3328644"/>
                <a:ext cx="268278" cy="268278"/>
              </a:xfrm>
              <a:prstGeom prst="rect">
                <a:avLst/>
              </a:prstGeom>
            </p:spPr>
          </p:pic>
          <p:pic>
            <p:nvPicPr>
              <p:cNvPr id="22" name="Grafický objekt 21" descr="Hodiny obrys">
                <a:extLst>
                  <a:ext uri="{FF2B5EF4-FFF2-40B4-BE49-F238E27FC236}">
                    <a16:creationId xmlns:a16="http://schemas.microsoft.com/office/drawing/2014/main" id="{97665535-6E8C-332C-DA2F-DB68ADE6C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30015" y="3073693"/>
                <a:ext cx="268278" cy="268276"/>
              </a:xfrm>
              <a:prstGeom prst="rect">
                <a:avLst/>
              </a:prstGeom>
            </p:spPr>
          </p:pic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65ADBA43-9275-2641-427B-251ED576C7FA}"/>
                  </a:ext>
                </a:extLst>
              </p:cNvPr>
              <p:cNvGrpSpPr/>
              <p:nvPr/>
            </p:nvGrpSpPr>
            <p:grpSpPr>
              <a:xfrm>
                <a:off x="530017" y="3844771"/>
                <a:ext cx="4292764" cy="268278"/>
                <a:chOff x="530017" y="3844771"/>
                <a:chExt cx="4292764" cy="268278"/>
              </a:xfrm>
            </p:grpSpPr>
            <p:sp>
              <p:nvSpPr>
                <p:cNvPr id="30" name="Zástupný symbol pro text 3">
                  <a:extLst>
                    <a:ext uri="{FF2B5EF4-FFF2-40B4-BE49-F238E27FC236}">
                      <a16:creationId xmlns:a16="http://schemas.microsoft.com/office/drawing/2014/main" id="{7AEE8222-342C-A4DD-0DC8-5B73962933D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166" y="3847597"/>
                  <a:ext cx="4055615" cy="2424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400" b="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rgbClr val="4D4D4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1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None/>
                    <a:defRPr sz="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cs-CZ" sz="700" b="1"/>
                </a:p>
              </p:txBody>
            </p:sp>
            <p:pic>
              <p:nvPicPr>
                <p:cNvPr id="33" name="Grafický objekt 32" descr="Internet obrys">
                  <a:extLst>
                    <a:ext uri="{FF2B5EF4-FFF2-40B4-BE49-F238E27FC236}">
                      <a16:creationId xmlns:a16="http://schemas.microsoft.com/office/drawing/2014/main" id="{3B20BDDF-5D7B-A72B-CD35-0B49190B7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017" y="3844771"/>
                  <a:ext cx="268277" cy="268278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Zástupný symbol pro text 3">
              <a:extLst>
                <a:ext uri="{FF2B5EF4-FFF2-40B4-BE49-F238E27FC236}">
                  <a16:creationId xmlns:a16="http://schemas.microsoft.com/office/drawing/2014/main" id="{FCBEDE98-F5D9-25D9-CE60-AE255CCC3121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299370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Děčín</a:t>
              </a:r>
            </a:p>
          </p:txBody>
        </p:sp>
        <p:sp>
          <p:nvSpPr>
            <p:cNvPr id="12" name="Zástupný symbol pro text 3">
              <a:extLst>
                <a:ext uri="{FF2B5EF4-FFF2-40B4-BE49-F238E27FC236}">
                  <a16:creationId xmlns:a16="http://schemas.microsoft.com/office/drawing/2014/main" id="{D5E9ABA1-24D8-4B35-0521-D193AE836D23}"/>
                </a:ext>
              </a:extLst>
            </p:cNvPr>
            <p:cNvSpPr txBox="1">
              <a:spLocks/>
            </p:cNvSpPr>
            <p:nvPr/>
          </p:nvSpPr>
          <p:spPr>
            <a:xfrm>
              <a:off x="814569" y="3233978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2 – 6 </a:t>
              </a:r>
              <a:r>
                <a:rPr lang="pl-PL" sz="700" b="1" err="1">
                  <a:latin typeface="Arial"/>
                  <a:cs typeface="Arial"/>
                </a:rPr>
                <a:t>hodin</a:t>
              </a:r>
              <a:endParaRPr lang="pl-PL" sz="700" b="1" err="1"/>
            </a:p>
          </p:txBody>
        </p:sp>
        <p:sp>
          <p:nvSpPr>
            <p:cNvPr id="13" name="Zástupný symbol pro text 3">
              <a:extLst>
                <a:ext uri="{FF2B5EF4-FFF2-40B4-BE49-F238E27FC236}">
                  <a16:creationId xmlns:a16="http://schemas.microsoft.com/office/drawing/2014/main" id="{43ADB5FF-7011-2F71-9D8F-C994459F8395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458821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latin typeface="Arial"/>
                  <a:cs typeface="Arial"/>
                </a:rPr>
                <a:t>30 - 40</a:t>
              </a:r>
              <a:endParaRPr lang="cs-CZ"/>
            </a:p>
          </p:txBody>
        </p:sp>
        <p:sp>
          <p:nvSpPr>
            <p:cNvPr id="14" name="Zástupný symbol pro text 3">
              <a:extLst>
                <a:ext uri="{FF2B5EF4-FFF2-40B4-BE49-F238E27FC236}">
                  <a16:creationId xmlns:a16="http://schemas.microsoft.com/office/drawing/2014/main" id="{605B7B04-A890-B1D7-9A9D-7B3C6260D6BD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679256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 err="1">
                  <a:latin typeface="Arial"/>
                  <a:cs typeface="Arial"/>
                </a:rPr>
                <a:t>čeština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angličtina</a:t>
              </a:r>
              <a:r>
                <a:rPr lang="pl-PL" sz="700" b="1">
                  <a:latin typeface="Arial"/>
                  <a:cs typeface="Arial"/>
                </a:rPr>
                <a:t>, </a:t>
              </a:r>
              <a:r>
                <a:rPr lang="pl-PL" sz="700" b="1" err="1">
                  <a:latin typeface="Arial"/>
                  <a:cs typeface="Arial"/>
                </a:rPr>
                <a:t>němčina</a:t>
              </a:r>
              <a:endParaRPr lang="pl-PL" sz="700" b="1" err="1"/>
            </a:p>
          </p:txBody>
        </p:sp>
        <p:sp>
          <p:nvSpPr>
            <p:cNvPr id="15" name="Zástupný symbol pro text 3">
              <a:extLst>
                <a:ext uri="{FF2B5EF4-FFF2-40B4-BE49-F238E27FC236}">
                  <a16:creationId xmlns:a16="http://schemas.microsoft.com/office/drawing/2014/main" id="{D1ECDA81-64FF-BAB6-891E-829A84F88148}"/>
                </a:ext>
              </a:extLst>
            </p:cNvPr>
            <p:cNvSpPr txBox="1">
              <a:spLocks/>
            </p:cNvSpPr>
            <p:nvPr/>
          </p:nvSpPr>
          <p:spPr>
            <a:xfrm>
              <a:off x="814567" y="3908480"/>
              <a:ext cx="4855515" cy="2000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4D4D4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700" b="1">
                  <a:solidFill>
                    <a:srgbClr val="003C78"/>
                  </a:solidFill>
                  <a:latin typeface="Arial"/>
                  <a:cs typeface="Arial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www.active-point.cz</a:t>
              </a:r>
              <a:endParaRPr lang="cs-CZ" b="1"/>
            </a:p>
          </p:txBody>
        </p:sp>
      </p:grpSp>
    </p:spTree>
    <p:extLst>
      <p:ext uri="{BB962C8B-B14F-4D97-AF65-F5344CB8AC3E}">
        <p14:creationId xmlns:p14="http://schemas.microsoft.com/office/powerpoint/2010/main" val="170488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0000" y="3178484"/>
            <a:ext cx="7988424" cy="475213"/>
          </a:xfrm>
        </p:spPr>
        <p:txBody>
          <a:bodyPr>
            <a:normAutofit/>
          </a:bodyPr>
          <a:lstStyle/>
          <a:p>
            <a:r>
              <a:rPr lang="cs-CZ" sz="1800">
                <a:latin typeface="Arial"/>
                <a:cs typeface="Arial"/>
              </a:rPr>
              <a:t>Příští měsíc se můžete těšit na tipy na indoor aktivity pro skupiny!</a:t>
            </a:r>
            <a:endParaRPr lang="cs-CZ" sz="18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3653697"/>
            <a:ext cx="7992888" cy="359178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Czech </a:t>
            </a:r>
            <a:r>
              <a:rPr lang="cs-CZ" err="1"/>
              <a:t>Convention</a:t>
            </a:r>
            <a:r>
              <a:rPr lang="cs-CZ"/>
              <a:t> </a:t>
            </a:r>
            <a:r>
              <a:rPr lang="cs-CZ" err="1"/>
              <a:t>Bureau</a:t>
            </a:r>
            <a:endParaRPr lang="cs-CZ"/>
          </a:p>
        </p:txBody>
      </p:sp>
      <p:pic>
        <p:nvPicPr>
          <p:cNvPr id="4" name="Picture 2" descr="C:\Users\b_koudelova\Desktop\Map_do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750"/>
            <a:ext cx="376634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9F77DD12-A7F1-03CD-2E09-322130D1CA0A}"/>
              </a:ext>
            </a:extLst>
          </p:cNvPr>
          <p:cNvSpPr txBox="1">
            <a:spLocks/>
          </p:cNvSpPr>
          <p:nvPr/>
        </p:nvSpPr>
        <p:spPr>
          <a:xfrm>
            <a:off x="395536" y="3949321"/>
            <a:ext cx="7992888" cy="359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0" kern="1200" baseline="0">
                <a:solidFill>
                  <a:srgbClr val="E600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3C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www.czechconvention.cz</a:t>
            </a:r>
            <a:endParaRPr lang="cs-CZ" sz="1400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67808"/>
      </p:ext>
    </p:extLst>
  </p:cSld>
  <p:clrMapOvr>
    <a:masterClrMapping/>
  </p:clrMapOvr>
</p:sld>
</file>

<file path=ppt/theme/theme1.xml><?xml version="1.0" encoding="utf-8"?>
<a:theme xmlns:a="http://schemas.openxmlformats.org/drawingml/2006/main" name="rozpracovano_NEW_CZT_ppt_template_16ku9_landofstories_19.6.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8B95E5B85C004E9C0330D0CD96F51D" ma:contentTypeVersion="19" ma:contentTypeDescription="Create a new document." ma:contentTypeScope="" ma:versionID="3fec4d1ebce39bc229ddbb65a3d62eb2">
  <xsd:schema xmlns:xsd="http://www.w3.org/2001/XMLSchema" xmlns:xs="http://www.w3.org/2001/XMLSchema" xmlns:p="http://schemas.microsoft.com/office/2006/metadata/properties" xmlns:ns2="84ef3b81-2e7b-492d-a2f5-5ab6809012f1" xmlns:ns3="ba2d4317-fb4d-4db0-a5c7-47ce91d9e985" targetNamespace="http://schemas.microsoft.com/office/2006/metadata/properties" ma:root="true" ma:fieldsID="1f05d7b567cfe74a044b6778b7342352" ns2:_="" ns3:_="">
    <xsd:import namespace="84ef3b81-2e7b-492d-a2f5-5ab6809012f1"/>
    <xsd:import namespace="ba2d4317-fb4d-4db0-a5c7-47ce91d9e98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Location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f3b81-2e7b-492d-a2f5-5ab680901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0dbf8bb7-961e-467a-812d-e6d006eb0902}" ma:internalName="TaxCatchAll" ma:showField="CatchAllData" ma:web="84ef3b81-2e7b-492d-a2f5-5ab6809012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d4317-fb4d-4db0-a5c7-47ce91d9e9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103a7e-7c6f-4637-b287-c1719d6538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2d4317-fb4d-4db0-a5c7-47ce91d9e985">
      <Terms xmlns="http://schemas.microsoft.com/office/infopath/2007/PartnerControls"/>
    </lcf76f155ced4ddcb4097134ff3c332f>
    <TaxCatchAll xmlns="84ef3b81-2e7b-492d-a2f5-5ab6809012f1" xsi:nil="true"/>
  </documentManagement>
</p:properties>
</file>

<file path=customXml/itemProps1.xml><?xml version="1.0" encoding="utf-8"?>
<ds:datastoreItem xmlns:ds="http://schemas.openxmlformats.org/officeDocument/2006/customXml" ds:itemID="{35F98FF4-4F94-418C-BFF5-90B5D4C6C8C4}">
  <ds:schemaRefs>
    <ds:schemaRef ds:uri="84ef3b81-2e7b-492d-a2f5-5ab6809012f1"/>
    <ds:schemaRef ds:uri="ba2d4317-fb4d-4db0-a5c7-47ce91d9e9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BD20B2B-5067-4D52-A519-DA7482A9BD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78E42D-3EC5-421C-B6C7-9665F00ED5A7}">
  <ds:schemaRefs>
    <ds:schemaRef ds:uri="84ef3b81-2e7b-492d-a2f5-5ab6809012f1"/>
    <ds:schemaRef ds:uri="ba2d4317-fb4d-4db0-a5c7-47ce91d9e9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Gastro_leden</Template>
  <TotalTime>0</TotalTime>
  <Words>1075</Words>
  <Application>Microsoft Office PowerPoint</Application>
  <PresentationFormat>Předvádění na obrazovce (16:9)</PresentationFormat>
  <Paragraphs>94</Paragraphs>
  <Slides>9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Roboto</vt:lpstr>
      <vt:lpstr>rozpracovano_NEW_CZT_ppt_template_16ku9_landofstories_19.6.</vt:lpstr>
      <vt:lpstr>Inspirativní měsíčník Czech Convention Bureau</vt:lpstr>
      <vt:lpstr>Ústecký kraj</vt:lpstr>
      <vt:lpstr>V offroad voze na dno lomu</vt:lpstr>
      <vt:lpstr>Lodí po Labi od Německa po Mělník</vt:lpstr>
      <vt:lpstr>Krušnohorem do lázeňského města</vt:lpstr>
      <vt:lpstr>Zubrnickou museální železnicí do přírody</vt:lpstr>
      <vt:lpstr>Za vínem i hrady po Švestkové dráze</vt:lpstr>
      <vt:lpstr>Na koloběžce ze Sněžníku i podél vody </vt:lpstr>
      <vt:lpstr>Příští měsíc se můžete těšit na tipy na indoor aktivity pro skupiny!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Tipy na aktivity spojené s dopravními prostředky</dc:title>
  <dc:creator>Papoušková Monika</dc:creator>
  <cp:lastModifiedBy>Kubíčková Radana</cp:lastModifiedBy>
  <cp:revision>6</cp:revision>
  <dcterms:created xsi:type="dcterms:W3CDTF">2023-01-11T08:50:04Z</dcterms:created>
  <dcterms:modified xsi:type="dcterms:W3CDTF">2025-08-14T14:48:52Z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0x010100298B95E5B85C004E9C0330D0CD96F51D</vt:lpwstr>
  </property>
  <property fmtid="{D5CDD505-2E9C-101B-9397-08002B2CF9AE}" pid="3" name="MediaServiceImageTags">
    <vt:lpwstr/>
  </property>
</Properties>
</file>