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640" r:id="rId7"/>
    <p:sldId id="641" r:id="rId8"/>
    <p:sldId id="642" r:id="rId9"/>
    <p:sldId id="643" r:id="rId10"/>
    <p:sldId id="644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53437-D2EB-4C4D-AC9C-11462EC0B3BF}" v="24" dt="2024-07-25T07:26:36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02.08.2024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59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09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62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41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21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02.08.2024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galerieroudnice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www.eiwan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9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jaknadrevo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1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www.rucnipapir.com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3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22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luciehoust.cz/tiffany-workshop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24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21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>
                <a:latin typeface="Arial"/>
                <a:cs typeface="Arial"/>
              </a:rPr>
              <a:t>Kulturní aktivity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81350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Malování vínem, taneční lekce, graffiti workshop, výroba papíru, lekce modrotisku a další kulturní aktivity</a:t>
            </a: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Kulturní aktivity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err="1">
                <a:latin typeface="Arial"/>
                <a:cs typeface="Arial"/>
              </a:rPr>
              <a:t>Galerijní</a:t>
            </a:r>
            <a:r>
              <a:rPr lang="pl-PL">
                <a:latin typeface="Arial"/>
                <a:cs typeface="Arial"/>
              </a:rPr>
              <a:t> </a:t>
            </a:r>
            <a:r>
              <a:rPr lang="pl-PL" err="1">
                <a:latin typeface="Arial"/>
                <a:cs typeface="Arial"/>
              </a:rPr>
              <a:t>moderní</a:t>
            </a:r>
            <a:r>
              <a:rPr lang="pl-PL">
                <a:latin typeface="Arial"/>
                <a:cs typeface="Arial"/>
              </a:rPr>
              <a:t> vzdělávání v </a:t>
            </a:r>
            <a:r>
              <a:rPr lang="pl-PL" err="1">
                <a:latin typeface="Arial"/>
                <a:cs typeface="Arial"/>
              </a:rPr>
              <a:t>Roudnici</a:t>
            </a:r>
            <a:endParaRPr lang="pl-PL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000" b="1">
                <a:latin typeface="Arial"/>
                <a:cs typeface="Arial"/>
              </a:rPr>
              <a:t>Galerijní vzdělávání přibližuje svět umění široké veřejnosti. Programy ve větší míře probíhají přímo před originálními uměleckými díly a v prostředí výstav a stálé expozice.</a:t>
            </a:r>
          </a:p>
          <a:p>
            <a:endParaRPr lang="cs-CZ" sz="10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cs-CZ" sz="900">
                <a:latin typeface="Arial"/>
                <a:cs typeface="Arial"/>
              </a:rPr>
              <a:t>Edukace v galerii je celý soubor zajímavých aktivit. Patří mezi ně interaktivní animace, workshopy, komentované prohlídky, přednášky a výtvarné dílny. Nabídka programů je určena všem věkovým skupinám včetně znevýhodněných a seniorů.</a:t>
            </a:r>
          </a:p>
          <a:p>
            <a:r>
              <a:rPr lang="cs-CZ" sz="900">
                <a:latin typeface="Arial"/>
                <a:cs typeface="Arial"/>
              </a:rPr>
              <a:t>Zaměření programu může souviset s tématy aktuálních výstav i stálé expozice a prohlídka galerie se tak stává zábavnou i poučnou. 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5098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2" b="22042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>
                      <a:latin typeface="Arial"/>
                      <a:cs typeface="Arial"/>
                    </a:rPr>
                    <a:t>celoročně</a:t>
                  </a:r>
                  <a:endParaRPr lang="pl-PL" sz="700" b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Galerie </a:t>
              </a:r>
              <a:r>
                <a:rPr lang="pl-PL" sz="700" b="1" err="1">
                  <a:latin typeface="Arial"/>
                  <a:cs typeface="Arial"/>
                </a:rPr>
                <a:t>moderního</a:t>
              </a:r>
              <a:r>
                <a:rPr lang="pl-PL" sz="700" b="1">
                  <a:latin typeface="Arial"/>
                  <a:cs typeface="Arial"/>
                </a:rPr>
                <a:t> </a:t>
              </a:r>
              <a:r>
                <a:rPr lang="pl-PL" sz="700" b="1" err="1">
                  <a:latin typeface="Arial"/>
                  <a:cs typeface="Arial"/>
                </a:rPr>
                <a:t>umění</a:t>
              </a:r>
              <a:r>
                <a:rPr lang="pl-PL" sz="700" b="1">
                  <a:latin typeface="Arial"/>
                  <a:cs typeface="Arial"/>
                </a:rPr>
                <a:t> </a:t>
              </a:r>
              <a:r>
                <a:rPr lang="pl-PL" sz="700" b="1" err="1">
                  <a:latin typeface="Arial"/>
                  <a:cs typeface="Arial"/>
                </a:rPr>
                <a:t>Roudnice</a:t>
              </a:r>
              <a:r>
                <a:rPr lang="pl-PL" sz="700" b="1">
                  <a:latin typeface="Arial"/>
                  <a:cs typeface="Arial"/>
                </a:rPr>
                <a:t> nad </a:t>
              </a:r>
              <a:r>
                <a:rPr lang="pl-PL" sz="700" b="1" err="1">
                  <a:latin typeface="Arial"/>
                  <a:cs typeface="Arial"/>
                </a:rPr>
                <a:t>Labem</a:t>
              </a:r>
              <a:r>
                <a:rPr lang="pl-PL" sz="700" b="1">
                  <a:latin typeface="Arial"/>
                  <a:cs typeface="Arial"/>
                </a:rPr>
                <a:t> </a:t>
              </a:r>
              <a:endParaRPr lang="pl-PL" sz="700" b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2 </a:t>
              </a:r>
              <a:r>
                <a:rPr lang="pl-PL" sz="700" b="1" err="1">
                  <a:latin typeface="Arial"/>
                  <a:cs typeface="Arial"/>
                </a:rPr>
                <a:t>hodiny</a:t>
              </a:r>
              <a:endParaRPr lang="pl-PL" sz="700" b="1" err="1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10–20 nebo do skupin dle požadavků</a:t>
              </a:r>
              <a:endParaRPr lang="cs-CZ" err="1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čeština, angličtina</a:t>
              </a:r>
              <a:endParaRPr lang="pl-PL" sz="700" b="1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www.galerieroudnice.cz</a:t>
              </a:r>
              <a:endParaRPr lang="cs-CZ" b="1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15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323" y="267494"/>
            <a:ext cx="5846903" cy="425054"/>
          </a:xfrm>
        </p:spPr>
        <p:txBody>
          <a:bodyPr>
            <a:normAutofit fontScale="90000"/>
          </a:bodyPr>
          <a:lstStyle/>
          <a:p>
            <a:r>
              <a:rPr lang="pl-PL" err="1">
                <a:latin typeface="Arial"/>
                <a:cs typeface="Arial"/>
              </a:rPr>
              <a:t>Kamenický</a:t>
            </a:r>
            <a:r>
              <a:rPr lang="pl-PL">
                <a:latin typeface="Arial"/>
                <a:cs typeface="Arial"/>
              </a:rPr>
              <a:t> </a:t>
            </a:r>
            <a:r>
              <a:rPr lang="pl-PL" err="1">
                <a:latin typeface="Arial"/>
                <a:cs typeface="Arial"/>
              </a:rPr>
              <a:t>workshop</a:t>
            </a:r>
            <a:r>
              <a:rPr lang="pl-PL">
                <a:latin typeface="Arial"/>
                <a:cs typeface="Arial"/>
              </a:rPr>
              <a:t> a </a:t>
            </a:r>
            <a:r>
              <a:rPr lang="pl-PL" err="1">
                <a:latin typeface="Arial"/>
                <a:cs typeface="Arial"/>
              </a:rPr>
              <a:t>tvoření</a:t>
            </a:r>
            <a:r>
              <a:rPr lang="pl-PL">
                <a:latin typeface="Arial"/>
                <a:cs typeface="Arial"/>
              </a:rPr>
              <a:t> u </a:t>
            </a:r>
            <a:r>
              <a:rPr lang="pl-PL" err="1">
                <a:latin typeface="Arial"/>
                <a:cs typeface="Arial"/>
              </a:rPr>
              <a:t>Ohře</a:t>
            </a:r>
            <a:endParaRPr lang="pl-PL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000" b="1">
                <a:latin typeface="Arial"/>
                <a:cs typeface="Arial"/>
              </a:rPr>
              <a:t>Tvůrčí setkávání v ateliéru </a:t>
            </a:r>
            <a:r>
              <a:rPr lang="cs-CZ" sz="1000" b="1" err="1">
                <a:latin typeface="Arial"/>
                <a:cs typeface="Arial"/>
              </a:rPr>
              <a:t>Eiwan</a:t>
            </a:r>
            <a:r>
              <a:rPr lang="cs-CZ" sz="1000" b="1">
                <a:latin typeface="Arial"/>
                <a:cs typeface="Arial"/>
              </a:rPr>
              <a:t> na břehu řeky Ohře nabízí milou atmosféru, inspirativní a kvalifikované vedení a zajímavý program.</a:t>
            </a:r>
            <a:endParaRPr lang="cs-CZ" sz="1000">
              <a:latin typeface="Arial"/>
              <a:cs typeface="Arial"/>
            </a:endParaRPr>
          </a:p>
          <a:p>
            <a:pPr algn="just"/>
            <a:endParaRPr lang="cs-CZ" sz="1000">
              <a:latin typeface="Arial"/>
              <a:cs typeface="Arial"/>
            </a:endParaRPr>
          </a:p>
          <a:p>
            <a:pPr algn="just"/>
            <a:r>
              <a:rPr lang="cs-CZ" sz="900">
                <a:latin typeface="Arial"/>
                <a:cs typeface="Arial"/>
              </a:rPr>
              <a:t>Příjemné chvíle při společném tvoření zažijete v ateliéru </a:t>
            </a:r>
            <a:r>
              <a:rPr lang="cs-CZ" sz="900" err="1">
                <a:latin typeface="Arial"/>
                <a:cs typeface="Arial"/>
              </a:rPr>
              <a:t>Eiwan</a:t>
            </a:r>
            <a:r>
              <a:rPr lang="cs-CZ" sz="900">
                <a:latin typeface="Arial"/>
                <a:cs typeface="Arial"/>
              </a:rPr>
              <a:t> v maličké obci </a:t>
            </a:r>
            <a:r>
              <a:rPr lang="cs-CZ" sz="900" err="1">
                <a:latin typeface="Arial"/>
                <a:cs typeface="Arial"/>
              </a:rPr>
              <a:t>Eváň</a:t>
            </a:r>
            <a:r>
              <a:rPr lang="cs-CZ" sz="900">
                <a:latin typeface="Arial"/>
                <a:cs typeface="Arial"/>
              </a:rPr>
              <a:t> nedaleko Libochovického zámku.</a:t>
            </a:r>
          </a:p>
          <a:p>
            <a:pPr algn="just"/>
            <a:r>
              <a:rPr lang="cs-CZ" sz="900">
                <a:latin typeface="Arial"/>
                <a:cs typeface="Arial"/>
              </a:rPr>
              <a:t>Umělecká, relaxační i výtvarně edukativní setkání probíhají buď na zahradě nebo v půdním prostoru. Vybírat můžete z jednodenních nebo vícedenních tvůrčích workshopů s různým zaměřením: kamenický workshop s doprovodnými aktivitami, relaxační tvoření, </a:t>
            </a:r>
            <a:r>
              <a:rPr lang="cs-CZ" sz="900" err="1">
                <a:latin typeface="Arial"/>
                <a:cs typeface="Arial"/>
              </a:rPr>
              <a:t>lifecasting</a:t>
            </a:r>
            <a:r>
              <a:rPr lang="cs-CZ" sz="900">
                <a:latin typeface="Arial"/>
                <a:cs typeface="Arial"/>
              </a:rPr>
              <a:t> (odlitky vlastních tváří a jiné).</a:t>
            </a:r>
          </a:p>
          <a:p>
            <a:pPr algn="just"/>
            <a:r>
              <a:rPr lang="cs-CZ" sz="900">
                <a:latin typeface="Arial"/>
                <a:cs typeface="Arial"/>
              </a:rPr>
              <a:t>Workshopy můžete spojit i s poznáním okolí a zavítat do zámku Libochovice, na hrad </a:t>
            </a:r>
            <a:r>
              <a:rPr lang="cs-CZ" sz="900" err="1">
                <a:latin typeface="Arial"/>
                <a:cs typeface="Arial"/>
              </a:rPr>
              <a:t>Házmburk</a:t>
            </a:r>
            <a:r>
              <a:rPr lang="cs-CZ" sz="900">
                <a:latin typeface="Arial"/>
                <a:cs typeface="Arial"/>
              </a:rPr>
              <a:t> či za vínem.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>
                      <a:latin typeface="Arial"/>
                      <a:cs typeface="Arial"/>
                    </a:rPr>
                    <a:t>červen - září</a:t>
                  </a:r>
                  <a:endParaRPr lang="pl-PL" sz="700" b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err="1">
                  <a:latin typeface="Arial"/>
                  <a:cs typeface="Arial"/>
                </a:rPr>
                <a:t>Eváň</a:t>
              </a:r>
              <a:r>
                <a:rPr lang="pl-PL" sz="700" b="1">
                  <a:latin typeface="Arial"/>
                  <a:cs typeface="Arial"/>
                </a:rPr>
                <a:t> u </a:t>
              </a:r>
              <a:r>
                <a:rPr lang="pl-PL" sz="700" b="1" err="1">
                  <a:latin typeface="Arial"/>
                  <a:cs typeface="Arial"/>
                </a:rPr>
                <a:t>Libochovic</a:t>
              </a:r>
              <a:r>
                <a:rPr lang="pl-PL" sz="700" b="1">
                  <a:latin typeface="Arial"/>
                  <a:cs typeface="Arial"/>
                </a:rPr>
                <a:t>, </a:t>
              </a:r>
              <a:r>
                <a:rPr lang="pl-PL" sz="700" b="1" err="1">
                  <a:latin typeface="Arial"/>
                  <a:cs typeface="Arial"/>
                </a:rPr>
                <a:t>České</a:t>
              </a:r>
              <a:r>
                <a:rPr lang="pl-PL" sz="700" b="1">
                  <a:latin typeface="Arial"/>
                  <a:cs typeface="Arial"/>
                </a:rPr>
                <a:t> </a:t>
              </a:r>
              <a:r>
                <a:rPr lang="pl-PL" sz="700" b="1" err="1">
                  <a:latin typeface="Arial"/>
                  <a:cs typeface="Arial"/>
                </a:rPr>
                <a:t>středohoří</a:t>
              </a:r>
              <a:endParaRPr lang="pl-PL" sz="700" b="1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1 den, max 2 dny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2–8 osob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čeština, další jazyk dle domluvy</a:t>
              </a: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www.eiwan.cz</a:t>
              </a:r>
              <a:endParaRPr lang="cs-CZ" b="1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16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err="1">
                <a:latin typeface="Arial"/>
                <a:cs typeface="Arial"/>
              </a:rPr>
              <a:t>Truhlářské</a:t>
            </a:r>
            <a:r>
              <a:rPr lang="pl-PL">
                <a:latin typeface="Arial"/>
                <a:cs typeface="Arial"/>
              </a:rPr>
              <a:t> kurzy </a:t>
            </a:r>
            <a:r>
              <a:rPr lang="pl-PL" err="1">
                <a:latin typeface="Arial"/>
                <a:cs typeface="Arial"/>
              </a:rPr>
              <a:t>aneb</a:t>
            </a:r>
            <a:r>
              <a:rPr lang="pl-PL">
                <a:latin typeface="Arial"/>
                <a:cs typeface="Arial"/>
              </a:rPr>
              <a:t> "Jak na </a:t>
            </a:r>
            <a:r>
              <a:rPr lang="pl-PL" err="1">
                <a:latin typeface="Arial"/>
                <a:cs typeface="Arial"/>
              </a:rPr>
              <a:t>dřevo</a:t>
            </a:r>
            <a:r>
              <a:rPr lang="pl-PL">
                <a:latin typeface="Arial"/>
                <a:cs typeface="Arial"/>
              </a:rPr>
              <a:t>"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>
                <a:latin typeface="Arial"/>
                <a:cs typeface="Arial"/>
              </a:rPr>
              <a:t>Vytvořit si svou vlastní stoličku bez pomocí hřebíků a proniknout do tajů pravé truhlařiny můžete u pana  Marka v Merbolticích. Obec samotná je vesnickou památkovou zónou.</a:t>
            </a:r>
            <a:endParaRPr lang="cs-CZ" sz="1000" b="1"/>
          </a:p>
          <a:p>
            <a:pPr algn="just"/>
            <a:endParaRPr lang="cs-CZ" sz="1000" b="1"/>
          </a:p>
          <a:p>
            <a:pPr algn="just"/>
            <a:r>
              <a:rPr lang="cs-CZ" sz="900">
                <a:solidFill>
                  <a:srgbClr val="666666"/>
                </a:solidFill>
                <a:latin typeface="Arial"/>
                <a:cs typeface="Arial"/>
              </a:rPr>
              <a:t>Kurz je zaměřen na ruční výrobu tradičního rybinového spoje, který je považován za vrchol truhlářské dovednosti. Výsledným produktem víkendového snažení je vlastní stolička.</a:t>
            </a:r>
          </a:p>
          <a:p>
            <a:pPr algn="just"/>
            <a:r>
              <a:rPr lang="cs-CZ" sz="900">
                <a:solidFill>
                  <a:srgbClr val="666666"/>
                </a:solidFill>
                <a:latin typeface="Arial"/>
                <a:cs typeface="Arial"/>
              </a:rPr>
              <a:t>Během kurzu se dozvíte základní informace o dřevě jako o živém materiálu, o způsobu broušení dlát, naučíte se jak rýsovat a jaké nářadí použít, jak pracovat s japonskými pilkami a hoblíky.</a:t>
            </a:r>
          </a:p>
          <a:p>
            <a:pPr algn="just"/>
            <a:r>
              <a:rPr lang="cs-CZ" sz="900">
                <a:solidFill>
                  <a:srgbClr val="666666"/>
                </a:solidFill>
                <a:latin typeface="Arial"/>
                <a:cs typeface="Arial"/>
              </a:rPr>
              <a:t>Veškeré dění, včetně domácí stravy a ubytování, probíhá pod jednou střechou ve stylové roubence</a:t>
            </a:r>
            <a:r>
              <a:rPr lang="cs-CZ" sz="900">
                <a:solidFill>
                  <a:srgbClr val="222222"/>
                </a:solidFill>
                <a:latin typeface="Arial"/>
                <a:cs typeface="Arial"/>
              </a:rPr>
              <a:t>.</a:t>
            </a:r>
            <a:endParaRPr lang="cs-CZ" sz="90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10320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>
                      <a:latin typeface="Arial"/>
                      <a:cs typeface="Arial"/>
                    </a:rPr>
                    <a:t>celoročně</a:t>
                  </a:r>
                  <a:endParaRPr lang="pl-PL" sz="700" b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err="1">
                  <a:latin typeface="Arial"/>
                  <a:cs typeface="Arial"/>
                </a:rPr>
                <a:t>Merboltice</a:t>
              </a:r>
              <a:r>
                <a:rPr lang="pl-PL" sz="700" b="1">
                  <a:latin typeface="Arial"/>
                  <a:cs typeface="Arial"/>
                </a:rPr>
                <a:t> </a:t>
              </a:r>
              <a:r>
                <a:rPr lang="pl-PL" sz="700" b="1" err="1">
                  <a:latin typeface="Arial"/>
                  <a:cs typeface="Arial"/>
                </a:rPr>
                <a:t>okr</a:t>
              </a:r>
              <a:r>
                <a:rPr lang="pl-PL" sz="700" b="1">
                  <a:latin typeface="Arial"/>
                  <a:cs typeface="Arial"/>
                </a:rPr>
                <a:t>. </a:t>
              </a:r>
              <a:r>
                <a:rPr lang="pl-PL" sz="700" b="1" err="1">
                  <a:latin typeface="Arial"/>
                  <a:cs typeface="Arial"/>
                </a:rPr>
                <a:t>Děčín</a:t>
              </a:r>
              <a:endParaRPr lang="pl-PL" sz="700" b="1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víkend - pá 19:00 – ne 15:00</a:t>
              </a:r>
              <a:endParaRPr lang="cs-CZ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4–8 osob, max 10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čeština, angličtina</a:t>
              </a:r>
              <a:endParaRPr lang="pl-PL" sz="700" b="1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www.jaknadrevo.cz</a:t>
              </a:r>
              <a:endParaRPr lang="cs-CZ" b="1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28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>
                <a:latin typeface="Arial"/>
                <a:cs typeface="Arial"/>
              </a:rPr>
              <a:t>Výroba ručního papíru</a:t>
            </a:r>
            <a:endParaRPr lang="cs-CZ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>
                <a:latin typeface="Arial"/>
                <a:cs typeface="Arial"/>
              </a:rPr>
              <a:t>Vyrobit si vlastní arch papíru, nazdobit ho květinami nebo bylinami a projít si celou cestu papíru můžete v malé soukromé výrobně papíru v Litoměřicích. Dílna sídlí v historické věži městského opevnění.</a:t>
            </a:r>
            <a:endParaRPr lang="cs-CZ" sz="1000" b="1"/>
          </a:p>
          <a:p>
            <a:pPr algn="just"/>
            <a:endParaRPr lang="cs-CZ" sz="1000" b="1">
              <a:latin typeface="Arial"/>
              <a:cs typeface="Arial"/>
            </a:endParaRPr>
          </a:p>
          <a:p>
            <a:pPr algn="just"/>
            <a:r>
              <a:rPr lang="cs-CZ" sz="900">
                <a:latin typeface="Arial"/>
                <a:cs typeface="Arial"/>
              </a:rPr>
              <a:t>Čeká na vás prohlídka unikátní expozice "Příběh papíru" s výkladem, nahlédnete do malé manufaktury a na závěr si vyrobíte vlastní originální ruční papír tradiční cestou čerpáním archu. Čeká vás i milý dárek. </a:t>
            </a:r>
            <a:endParaRPr lang="cs-CZ" sz="900"/>
          </a:p>
          <a:p>
            <a:pPr algn="just"/>
            <a:r>
              <a:rPr lang="cs-CZ" sz="900">
                <a:latin typeface="Arial"/>
                <a:cs typeface="Arial"/>
              </a:rPr>
              <a:t>Rozsah workshopu a jeho délku lze po domluvě upravit dle potřeby skupiny.  </a:t>
            </a:r>
            <a:endParaRPr lang="cs-CZ" sz="900"/>
          </a:p>
          <a:p>
            <a:pPr algn="just"/>
            <a:r>
              <a:rPr lang="cs-CZ" sz="900">
                <a:latin typeface="Arial"/>
                <a:cs typeface="Arial"/>
              </a:rPr>
              <a:t>Objevte papír - užitečný, přátelský, ekologický a krásný materiál, který provází lidstvo již 2000 let.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5380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>
                      <a:latin typeface="Arial"/>
                      <a:cs typeface="Arial"/>
                    </a:rPr>
                    <a:t>duben - říjen, po domluvě po celý rok </a:t>
                  </a:r>
                  <a:endParaRPr lang="cs-CZ" sz="700" b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err="1">
                  <a:latin typeface="Arial"/>
                  <a:cs typeface="Arial"/>
                </a:rPr>
                <a:t>Litoměřice</a:t>
              </a:r>
              <a:endParaRPr lang="pl-PL" sz="700" b="1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2 </a:t>
              </a:r>
              <a:r>
                <a:rPr lang="pl-PL" sz="700" b="1" err="1">
                  <a:latin typeface="Arial"/>
                  <a:cs typeface="Arial"/>
                </a:rPr>
                <a:t>hodiny</a:t>
              </a:r>
              <a:endParaRPr lang="pl-PL" sz="700" b="1" err="1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max. 10</a:t>
              </a:r>
              <a:endParaRPr lang="cs-CZ" sz="700" b="1">
                <a:latin typeface="Arial"/>
                <a:cs typeface="Arial"/>
              </a:endParaRP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čeština, jiný jazyk po domluvě</a:t>
              </a:r>
              <a:endParaRPr lang="cs-CZ" err="1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www.rucnipapir.com</a:t>
              </a:r>
              <a:endParaRPr lang="cs-CZ" b="1">
                <a:solidFill>
                  <a:srgbClr val="003C78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50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>
                <a:latin typeface="Arial"/>
                <a:cs typeface="Arial"/>
              </a:rPr>
              <a:t>Tiffany workshop v Ateliéru skla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>
                <a:latin typeface="Arial"/>
                <a:cs typeface="Arial"/>
              </a:rPr>
              <a:t>Tiffany kurz vás zasvětí do tajů nádherného řemesla, kdy vám pod rukami vzniknou dekorace ze skla. Kurzy probíhají v Ateliéru skla v malebné obce Tašov v oblasti Českého středohoří.</a:t>
            </a:r>
          </a:p>
          <a:p>
            <a:pPr algn="just"/>
            <a:endParaRPr lang="cs-CZ" sz="900">
              <a:latin typeface="Arial"/>
              <a:cs typeface="Arial"/>
            </a:endParaRPr>
          </a:p>
          <a:p>
            <a:pPr algn="just"/>
            <a:r>
              <a:rPr lang="cs-CZ" sz="900">
                <a:latin typeface="Arial"/>
                <a:cs typeface="Arial"/>
              </a:rPr>
              <a:t>Během dne se  seznámíte kde, kdy a proč tato celkem mladá technika vznikla, seznámíte se s druhy a typy materiálů, které budete k práci potřebovat. Ať už se jedná o skla, cín, měděné pásky, chemii, různé drátky, řetízky a podobně.</a:t>
            </a:r>
          </a:p>
          <a:p>
            <a:pPr algn="just"/>
            <a:r>
              <a:rPr lang="cs-CZ" sz="900">
                <a:latin typeface="Arial"/>
                <a:cs typeface="Arial"/>
              </a:rPr>
              <a:t>Výsledkem kurzu je vaše vlastnoručně vyrobené dílo - budete sklo řezat, brousit, spojovat cínem, zdobit. Zajištěno bude i celodenní občerstvení. 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 b="7991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>
                      <a:latin typeface="Arial"/>
                      <a:cs typeface="Arial"/>
                    </a:rPr>
                    <a:t>celoročně - dle domluvy</a:t>
                  </a:r>
                  <a:endParaRPr lang="cs-CZ" sz="700" err="1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  <a:p>
                  <a:endParaRPr lang="cs-CZ" sz="700" b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700" b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celodenní - 6–8 hodin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4–6 osob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latin typeface="Arial"/>
                  <a:cs typeface="Arial"/>
                </a:rPr>
                <a:t>čeština, angličtina</a:t>
              </a: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www.luciehoust.cz</a:t>
              </a:r>
              <a:endParaRPr lang="cs-CZ" b="1">
                <a:solidFill>
                  <a:srgbClr val="003C78"/>
                </a:solidFill>
              </a:endParaRPr>
            </a:p>
          </p:txBody>
        </p:sp>
      </p:grp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01BAD4C6-4223-C2E7-8F82-B7EEB9440702}"/>
              </a:ext>
            </a:extLst>
          </p:cNvPr>
          <p:cNvSpPr txBox="1">
            <a:spLocks/>
          </p:cNvSpPr>
          <p:nvPr/>
        </p:nvSpPr>
        <p:spPr>
          <a:xfrm>
            <a:off x="826051" y="3007908"/>
            <a:ext cx="4949460" cy="1922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00" b="1" err="1">
                <a:latin typeface="Arial"/>
                <a:cs typeface="Arial"/>
              </a:rPr>
              <a:t>Tašov</a:t>
            </a:r>
            <a:r>
              <a:rPr lang="pl-PL" sz="700" b="1">
                <a:latin typeface="Arial"/>
                <a:cs typeface="Arial"/>
              </a:rPr>
              <a:t> - </a:t>
            </a:r>
            <a:r>
              <a:rPr lang="pl-PL" sz="700" b="1" err="1">
                <a:latin typeface="Arial"/>
                <a:cs typeface="Arial"/>
              </a:rPr>
              <a:t>okr</a:t>
            </a:r>
            <a:r>
              <a:rPr lang="pl-PL" sz="700" b="1">
                <a:latin typeface="Arial"/>
                <a:cs typeface="Arial"/>
              </a:rPr>
              <a:t>. </a:t>
            </a:r>
            <a:r>
              <a:rPr lang="pl-PL" sz="700" b="1" err="1">
                <a:latin typeface="Arial"/>
                <a:cs typeface="Arial"/>
              </a:rPr>
              <a:t>Ústí</a:t>
            </a:r>
            <a:r>
              <a:rPr lang="pl-PL" sz="700" b="1">
                <a:latin typeface="Arial"/>
                <a:cs typeface="Arial"/>
              </a:rPr>
              <a:t> nad </a:t>
            </a:r>
            <a:r>
              <a:rPr lang="pl-PL" sz="700" b="1" err="1">
                <a:latin typeface="Arial"/>
                <a:cs typeface="Arial"/>
              </a:rPr>
              <a:t>Labem</a:t>
            </a:r>
            <a:r>
              <a:rPr lang="pl-PL" sz="700" b="1">
                <a:latin typeface="Arial"/>
                <a:cs typeface="Arial"/>
              </a:rPr>
              <a:t> / </a:t>
            </a:r>
            <a:r>
              <a:rPr lang="pl-PL" sz="700" b="1" err="1">
                <a:latin typeface="Arial"/>
                <a:cs typeface="Arial"/>
              </a:rPr>
              <a:t>České</a:t>
            </a:r>
            <a:r>
              <a:rPr lang="pl-PL" sz="700" b="1">
                <a:latin typeface="Arial"/>
                <a:cs typeface="Arial"/>
              </a:rPr>
              <a:t> </a:t>
            </a:r>
            <a:r>
              <a:rPr lang="pl-PL" sz="700" b="1" err="1">
                <a:latin typeface="Arial"/>
                <a:cs typeface="Arial"/>
              </a:rPr>
              <a:t>středohoří</a:t>
            </a:r>
            <a:endParaRPr lang="cs-CZ" sz="700" err="1">
              <a:solidFill>
                <a:srgbClr val="000000"/>
              </a:solidFill>
              <a:latin typeface="Arial"/>
              <a:cs typeface="Arial"/>
            </a:endParaRPr>
          </a:p>
          <a:p>
            <a:endParaRPr lang="cs-CZ" sz="700" b="1"/>
          </a:p>
        </p:txBody>
      </p:sp>
    </p:spTree>
    <p:extLst>
      <p:ext uri="{BB962C8B-B14F-4D97-AF65-F5344CB8AC3E}">
        <p14:creationId xmlns:p14="http://schemas.microsoft.com/office/powerpoint/2010/main" val="370157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2000">
                <a:latin typeface="Arial"/>
                <a:cs typeface="Arial"/>
              </a:rPr>
              <a:t>Příští měsíc se můžete těšit na TOP hotely z každého regionu!</a:t>
            </a:r>
            <a:endParaRPr lang="cs-CZ" sz="20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Czech </a:t>
            </a:r>
            <a:r>
              <a:rPr lang="cs-CZ" err="1"/>
              <a:t>Convention</a:t>
            </a:r>
            <a:r>
              <a:rPr lang="cs-CZ"/>
              <a:t> </a:t>
            </a:r>
            <a:r>
              <a:rPr lang="cs-CZ" err="1"/>
              <a:t>Bureau</a:t>
            </a:r>
            <a:endParaRPr lang="cs-CZ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8" ma:contentTypeDescription="Vytvoří nový dokument" ma:contentTypeScope="" ma:versionID="d6e0740218b4275bfe6e8306d028561e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583edc9d020c246ccaaefc25f5cb8ebb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Props1.xml><?xml version="1.0" encoding="utf-8"?>
<ds:datastoreItem xmlns:ds="http://schemas.openxmlformats.org/officeDocument/2006/customXml" ds:itemID="{C3184A12-C959-462E-93BE-D2C8E30FD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8E42D-3EC5-421C-B6C7-9665F00ED5A7}">
  <ds:schemaRefs>
    <ds:schemaRef ds:uri="http://purl.org/dc/elements/1.1/"/>
    <ds:schemaRef ds:uri="ba2d4317-fb4d-4db0-a5c7-47ce91d9e985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4ef3b81-2e7b-492d-a2f5-5ab6809012f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46</TotalTime>
  <Words>750</Words>
  <Application>Microsoft Office PowerPoint</Application>
  <PresentationFormat>Předvádění na obrazovce (16:9)</PresentationFormat>
  <Paragraphs>77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Galerijní moderní vzdělávání v Roudnici</vt:lpstr>
      <vt:lpstr>Kamenický workshop a tvoření u Ohře</vt:lpstr>
      <vt:lpstr>Truhlářské kurzy aneb "Jak na dřevo"</vt:lpstr>
      <vt:lpstr>Výroba ručního papíru</vt:lpstr>
      <vt:lpstr>Tiffany workshop v Ateliéru skla</vt:lpstr>
      <vt:lpstr>Příští měsíc se můžete těšit na TOP hotely z každého regionu!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Kulturní aktivity</dc:title>
  <dc:creator>Papoušková Monika</dc:creator>
  <cp:lastModifiedBy>Kubíčková Radana</cp:lastModifiedBy>
  <cp:revision>4</cp:revision>
  <dcterms:created xsi:type="dcterms:W3CDTF">2023-01-11T08:50:04Z</dcterms:created>
  <dcterms:modified xsi:type="dcterms:W3CDTF">2024-08-02T11:29:15Z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