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86" r:id="rId6"/>
    <p:sldId id="568" r:id="rId7"/>
    <p:sldId id="569" r:id="rId8"/>
    <p:sldId id="570" r:id="rId9"/>
    <p:sldId id="571" r:id="rId10"/>
    <p:sldId id="572" r:id="rId11"/>
    <p:sldId id="261" r:id="rId1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EAAF40-A4D5-71DD-9F0D-9009752BB91E}" name="Papoušková Monika" initials="PM" userId="S::papouskova@czechtourism.cz::45561c12-14e6-487f-be6b-b0c8449106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8"/>
    <a:srgbClr val="4D4D4D"/>
    <a:srgbClr val="E6001E"/>
    <a:srgbClr val="178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D44084-20D3-4044-8745-2BB38AAC16CE}" v="24" dt="2024-11-08T15:21:39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35A61-53F2-4724-AC3A-C0BA71D3B56A}" type="datetimeFigureOut">
              <a:rPr lang="cs-CZ" smtClean="0"/>
              <a:t>28.01.2025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36574-84F8-40CA-8302-C2E5582BA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22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4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71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57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261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768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8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05778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Úvodní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364700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podnadpis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9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0" name="Zástupný symbol pro obsah 2"/>
          <p:cNvSpPr>
            <a:spLocks noGrp="1"/>
          </p:cNvSpPr>
          <p:nvPr>
            <p:ph idx="17"/>
          </p:nvPr>
        </p:nvSpPr>
        <p:spPr>
          <a:xfrm>
            <a:off x="6702219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9"/>
          </p:nvPr>
        </p:nvSpPr>
        <p:spPr>
          <a:xfrm>
            <a:off x="2505674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4592081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6" name="Zástupný symbol pro obsah 2"/>
          <p:cNvSpPr>
            <a:spLocks noGrp="1"/>
          </p:cNvSpPr>
          <p:nvPr>
            <p:ph idx="23"/>
          </p:nvPr>
        </p:nvSpPr>
        <p:spPr>
          <a:xfrm>
            <a:off x="2505674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3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2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Volný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1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7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9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7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3752" y="465517"/>
            <a:ext cx="4118248" cy="42505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 err="1"/>
              <a:t>Slide</a:t>
            </a:r>
            <a:r>
              <a:rPr lang="cs-CZ"/>
              <a:t> s obrázkem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0" y="459581"/>
            <a:ext cx="4114800" cy="378635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3" y="897564"/>
            <a:ext cx="4109227" cy="2646294"/>
          </a:xfrm>
        </p:spPr>
        <p:txBody>
          <a:bodyPr/>
          <a:lstStyle>
            <a:lvl1pPr marL="0" indent="0">
              <a:buNone/>
              <a:defRPr sz="1400" b="0">
                <a:solidFill>
                  <a:srgbClr val="4D4D4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19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41782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Děkuji za pozornost!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400704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Autor prezentace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4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/>
              <a:t>Obsahový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0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95536" y="3305176"/>
            <a:ext cx="8352928" cy="1021556"/>
          </a:xfrm>
        </p:spPr>
        <p:txBody>
          <a:bodyPr anchor="t">
            <a:normAutofit/>
          </a:bodyPr>
          <a:lstStyle>
            <a:lvl1pPr algn="l">
              <a:defRPr sz="3500" b="1" cap="none"/>
            </a:lvl1pPr>
          </a:lstStyle>
          <a:p>
            <a:r>
              <a:rPr lang="cs-CZ"/>
              <a:t>Předělový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2180035"/>
            <a:ext cx="8352928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6001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8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5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7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395536" y="2247714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6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1"/>
          </p:nvPr>
        </p:nvSpPr>
        <p:spPr>
          <a:xfrm>
            <a:off x="396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12"/>
          </p:nvPr>
        </p:nvSpPr>
        <p:spPr>
          <a:xfrm>
            <a:off x="4572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obsah 2"/>
          <p:cNvSpPr>
            <a:spLocks noGrp="1"/>
          </p:cNvSpPr>
          <p:nvPr>
            <p:ph idx="13"/>
          </p:nvPr>
        </p:nvSpPr>
        <p:spPr>
          <a:xfrm>
            <a:off x="396000" y="28957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7" name="Zástupný symbol pro obsah 2"/>
          <p:cNvSpPr>
            <a:spLocks noGrp="1"/>
          </p:cNvSpPr>
          <p:nvPr>
            <p:ph idx="14"/>
          </p:nvPr>
        </p:nvSpPr>
        <p:spPr>
          <a:xfrm>
            <a:off x="4572464" y="2895785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7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4228391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2483769" y="1545637"/>
            <a:ext cx="4196545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4176464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9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3529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200152"/>
            <a:ext cx="8352928" cy="326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467544" y="4461960"/>
            <a:ext cx="8208912" cy="0"/>
          </a:xfrm>
          <a:prstGeom prst="line">
            <a:avLst/>
          </a:prstGeom>
          <a:ln w="57150">
            <a:solidFill>
              <a:srgbClr val="E60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4" r:id="rId11"/>
    <p:sldLayoutId id="2147483655" r:id="rId12"/>
    <p:sldLayoutId id="2147483657" r:id="rId13"/>
    <p:sldLayoutId id="214748365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3C7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rgbClr val="003C7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hyperlink" Target="http://www.keramikstudio.eu/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hyperlink" Target="http://www.podripskybetlem.cz/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19.jpe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18.jpe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21.jp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20.jp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hyperlink" Target="https://www.mydlarnauzamku.cz/tvoriva-dilna/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23.pn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22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hyperlink" Target="https://www.annkas.eu/p/workshop-na-miru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25.jpe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24.jpe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echconvention.cz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5" y="2805778"/>
            <a:ext cx="8076111" cy="541883"/>
          </a:xfrm>
        </p:spPr>
        <p:txBody>
          <a:bodyPr>
            <a:noAutofit/>
          </a:bodyPr>
          <a:lstStyle/>
          <a:p>
            <a:r>
              <a:rPr lang="cs-CZ" sz="2400" dirty="0"/>
              <a:t>Inspirativní měsíčník Czech </a:t>
            </a:r>
            <a:r>
              <a:rPr lang="cs-CZ" sz="2400" dirty="0" err="1"/>
              <a:t>Convention</a:t>
            </a:r>
            <a:r>
              <a:rPr lang="cs-CZ" sz="2400" dirty="0"/>
              <a:t> </a:t>
            </a:r>
            <a:r>
              <a:rPr lang="cs-CZ" sz="2400" dirty="0" err="1"/>
              <a:t>Bureau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5" y="3522172"/>
            <a:ext cx="7992888" cy="3591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>
                <a:latin typeface="Arial"/>
                <a:cs typeface="Arial"/>
              </a:rPr>
              <a:t>Vánoční aktivity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96406D4F-FECE-3C80-507E-B8D1A4E2CF72}"/>
              </a:ext>
            </a:extLst>
          </p:cNvPr>
          <p:cNvSpPr txBox="1">
            <a:spLocks/>
          </p:cNvSpPr>
          <p:nvPr/>
        </p:nvSpPr>
        <p:spPr>
          <a:xfrm>
            <a:off x="436785" y="3881350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4D4D4D"/>
                </a:solidFill>
                <a:latin typeface="Arial"/>
                <a:cs typeface="Arial"/>
              </a:rPr>
              <a:t>Zdobení perníčků, vánoční trhy, výroba betlému, zimní prohlídky zámku a další vánoční aktivity </a:t>
            </a:r>
          </a:p>
        </p:txBody>
      </p:sp>
    </p:spTree>
    <p:extLst>
      <p:ext uri="{BB962C8B-B14F-4D97-AF65-F5344CB8AC3E}">
        <p14:creationId xmlns:p14="http://schemas.microsoft.com/office/powerpoint/2010/main" val="182398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Ústecký kraj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Vánoční aktivity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1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/>
                <a:cs typeface="Arial"/>
              </a:rPr>
              <a:t>"</a:t>
            </a:r>
            <a:r>
              <a:rPr lang="pl-PL" dirty="0" err="1">
                <a:latin typeface="Arial"/>
                <a:cs typeface="Arial"/>
              </a:rPr>
              <a:t>Kouzla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hlíny</a:t>
            </a:r>
            <a:r>
              <a:rPr lang="pl-PL" dirty="0">
                <a:latin typeface="Arial"/>
                <a:cs typeface="Arial"/>
              </a:rPr>
              <a:t>" - </a:t>
            </a:r>
            <a:r>
              <a:rPr lang="pl-PL" dirty="0" err="1">
                <a:latin typeface="Arial"/>
                <a:cs typeface="Arial"/>
              </a:rPr>
              <a:t>keramický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workshop</a:t>
            </a:r>
            <a:endParaRPr lang="pl-PL" dirty="0">
              <a:latin typeface="Arial"/>
              <a:cs typeface="Arial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9402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000" b="1" dirty="0">
                <a:latin typeface="Arial"/>
                <a:cs typeface="Arial"/>
              </a:rPr>
              <a:t>Posedět s kolegy a tvořit! Kouzla hlíny jsou tvůrčí odpoledne pro skupiny až 10 osob, ideální pro teambuilding nebo partu přátel. Navíc v prostředí Labských pískovců - na Tisé.</a:t>
            </a:r>
          </a:p>
          <a:p>
            <a:pPr algn="just"/>
            <a:endParaRPr lang="cs-CZ" sz="1000" b="1" dirty="0"/>
          </a:p>
          <a:p>
            <a:pPr algn="just"/>
            <a:r>
              <a:rPr lang="cs-CZ" sz="900" dirty="0">
                <a:latin typeface="Arial"/>
                <a:cs typeface="Arial"/>
              </a:rPr>
              <a:t>Rezervujte si celou keramickou dílnu a tvořte podle vašich přání. Po celou dobu workshopu s vámi bude osobní asistent připraven nejen pomoci jak zkrotit přírodní hliněný materiál, ale i odpovědět na řadu otázek. 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Výsledným výrobkem můžete potěšit své blízké jako vánoční dárek.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Dílna nabízí i individuální </a:t>
            </a:r>
            <a:r>
              <a:rPr lang="cs-CZ" sz="900" dirty="0" err="1">
                <a:latin typeface="Arial"/>
                <a:cs typeface="Arial"/>
              </a:rPr>
              <a:t>koučinkové</a:t>
            </a:r>
            <a:r>
              <a:rPr lang="cs-CZ" sz="900" dirty="0">
                <a:latin typeface="Arial"/>
                <a:cs typeface="Arial"/>
              </a:rPr>
              <a:t> sezení pro váš osobní růst. Nahlédnete do svého nitra skrz prastaré řemeslo, objevíte v sobě dosud nepoznanou kreativitu a najdete v uspěchaném světě vnitřní klid</a:t>
            </a:r>
            <a:r>
              <a:rPr lang="cs-CZ" sz="9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cs-CZ" sz="900" dirty="0"/>
          </a:p>
          <a:p>
            <a:pPr algn="just"/>
            <a:endParaRPr lang="cs-CZ" sz="900" dirty="0">
              <a:latin typeface="Arial"/>
              <a:cs typeface="Arial"/>
            </a:endParaRP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4C67927E-7E79-60B3-42CE-62855D6D9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r="5366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AC59B43B-133C-02C2-B0B8-6CD29D79B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r="5366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255EBBCF-EA3E-ACCE-265A-A4B7915BC0A1}"/>
              </a:ext>
            </a:extLst>
          </p:cNvPr>
          <p:cNvGrpSpPr/>
          <p:nvPr/>
        </p:nvGrpSpPr>
        <p:grpSpPr>
          <a:xfrm>
            <a:off x="611560" y="2739282"/>
            <a:ext cx="5058524" cy="1395391"/>
            <a:chOff x="611560" y="2739282"/>
            <a:chExt cx="5058524" cy="1395391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8D1C6E54-2443-67FD-F0B3-0031C02F77FB}"/>
                </a:ext>
              </a:extLst>
            </p:cNvPr>
            <p:cNvGrpSpPr/>
            <p:nvPr/>
          </p:nvGrpSpPr>
          <p:grpSpPr>
            <a:xfrm>
              <a:off x="611560" y="2739282"/>
              <a:ext cx="5058524" cy="1395391"/>
              <a:chOff x="530015" y="2519706"/>
              <a:chExt cx="5909277" cy="1593343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7D908427-40BE-AB5C-FC8F-FBA1AF2F7203}"/>
                  </a:ext>
                </a:extLst>
              </p:cNvPr>
              <p:cNvGrpSpPr/>
              <p:nvPr/>
            </p:nvGrpSpPr>
            <p:grpSpPr>
              <a:xfrm>
                <a:off x="530015" y="2519706"/>
                <a:ext cx="5909277" cy="268277"/>
                <a:chOff x="530015" y="2519706"/>
                <a:chExt cx="5909277" cy="268277"/>
              </a:xfrm>
            </p:grpSpPr>
            <p:sp>
              <p:nvSpPr>
                <p:cNvPr id="43" name="Zástupný symbol pro text 3">
                  <a:extLst>
                    <a:ext uri="{FF2B5EF4-FFF2-40B4-BE49-F238E27FC236}">
                      <a16:creationId xmlns:a16="http://schemas.microsoft.com/office/drawing/2014/main" id="{367EB7F1-6143-21B7-87E7-DB6D3B9DFD5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2540566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celý rok </a:t>
                  </a:r>
                  <a:endParaRPr lang="cs-CZ" sz="700" b="1" dirty="0"/>
                </a:p>
              </p:txBody>
            </p:sp>
            <p:pic>
              <p:nvPicPr>
                <p:cNvPr id="44" name="Grafický objekt 43" descr="Denní kalendář obrys">
                  <a:extLst>
                    <a:ext uri="{FF2B5EF4-FFF2-40B4-BE49-F238E27FC236}">
                      <a16:creationId xmlns:a16="http://schemas.microsoft.com/office/drawing/2014/main" id="{5EF932AC-0D6F-F118-7264-BB0B95732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2519706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17" name="Grafický objekt 16" descr="Řeč obrys">
                <a:extLst>
                  <a:ext uri="{FF2B5EF4-FFF2-40B4-BE49-F238E27FC236}">
                    <a16:creationId xmlns:a16="http://schemas.microsoft.com/office/drawing/2014/main" id="{ABF35EE2-2CAD-C3AD-B996-BE2FE0C13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83013"/>
                <a:ext cx="268278" cy="268277"/>
              </a:xfrm>
              <a:prstGeom prst="rect">
                <a:avLst/>
              </a:prstGeom>
            </p:spPr>
          </p:pic>
          <p:pic>
            <p:nvPicPr>
              <p:cNvPr id="18" name="Grafický objekt 17" descr="Mapa s označeným bodem obrys">
                <a:extLst>
                  <a:ext uri="{FF2B5EF4-FFF2-40B4-BE49-F238E27FC236}">
                    <a16:creationId xmlns:a16="http://schemas.microsoft.com/office/drawing/2014/main" id="{FF72585A-0B53-C49E-D343-87EFC2F27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0015" y="2794064"/>
                <a:ext cx="268278" cy="268276"/>
              </a:xfrm>
              <a:prstGeom prst="rect">
                <a:avLst/>
              </a:prstGeom>
            </p:spPr>
          </p:pic>
          <p:pic>
            <p:nvPicPr>
              <p:cNvPr id="20" name="Grafický objekt 19" descr="Uživatelé obrys">
                <a:extLst>
                  <a:ext uri="{FF2B5EF4-FFF2-40B4-BE49-F238E27FC236}">
                    <a16:creationId xmlns:a16="http://schemas.microsoft.com/office/drawing/2014/main" id="{E57548A1-3BC6-CDB9-DF9F-2C8CEE7C4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0015" y="3328644"/>
                <a:ext cx="268278" cy="268278"/>
              </a:xfrm>
              <a:prstGeom prst="rect">
                <a:avLst/>
              </a:prstGeom>
            </p:spPr>
          </p:pic>
          <p:pic>
            <p:nvPicPr>
              <p:cNvPr id="22" name="Grafický objekt 21" descr="Hodiny obrys">
                <a:extLst>
                  <a:ext uri="{FF2B5EF4-FFF2-40B4-BE49-F238E27FC236}">
                    <a16:creationId xmlns:a16="http://schemas.microsoft.com/office/drawing/2014/main" id="{2C878F53-82E1-91D6-05D5-25AE8969B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30015" y="3073693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E89F69B5-76B1-880B-6907-08A261E9284D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30" name="Zástupný symbol pro text 3">
                  <a:extLst>
                    <a:ext uri="{FF2B5EF4-FFF2-40B4-BE49-F238E27FC236}">
                      <a16:creationId xmlns:a16="http://schemas.microsoft.com/office/drawing/2014/main" id="{DC5DEA58-A154-71A5-A794-8694A5D1450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33" name="Grafický objekt 32" descr="Internet obrys">
                  <a:extLst>
                    <a:ext uri="{FF2B5EF4-FFF2-40B4-BE49-F238E27FC236}">
                      <a16:creationId xmlns:a16="http://schemas.microsoft.com/office/drawing/2014/main" id="{BF813245-9F87-6C97-8068-4B9EA2AA88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Zástupný symbol pro text 3">
              <a:extLst>
                <a:ext uri="{FF2B5EF4-FFF2-40B4-BE49-F238E27FC236}">
                  <a16:creationId xmlns:a16="http://schemas.microsoft.com/office/drawing/2014/main" id="{C47FC1D2-5487-A689-F9CF-76DF61EC1327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299370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 err="1">
                  <a:latin typeface="Arial"/>
                  <a:cs typeface="Arial"/>
                </a:rPr>
                <a:t>Tisá</a:t>
              </a:r>
              <a:r>
                <a:rPr lang="pl-PL" sz="700" b="1" dirty="0">
                  <a:latin typeface="Arial"/>
                  <a:cs typeface="Arial"/>
                </a:rPr>
                <a:t> u </a:t>
              </a:r>
              <a:r>
                <a:rPr lang="pl-PL" sz="700" b="1" dirty="0" err="1">
                  <a:latin typeface="Arial"/>
                  <a:cs typeface="Arial"/>
                </a:rPr>
                <a:t>Ústí</a:t>
              </a:r>
              <a:r>
                <a:rPr lang="pl-PL" sz="700" b="1" dirty="0">
                  <a:latin typeface="Arial"/>
                  <a:cs typeface="Arial"/>
                </a:rPr>
                <a:t> nad </a:t>
              </a:r>
              <a:r>
                <a:rPr lang="pl-PL" sz="700" b="1" dirty="0" err="1">
                  <a:latin typeface="Arial"/>
                  <a:cs typeface="Arial"/>
                </a:rPr>
                <a:t>Labem</a:t>
              </a:r>
              <a:r>
                <a:rPr lang="pl-PL" sz="700" b="1" dirty="0">
                  <a:latin typeface="Arial"/>
                  <a:cs typeface="Arial"/>
                </a:rPr>
                <a:t>/ </a:t>
              </a:r>
              <a:r>
                <a:rPr lang="pl-PL" sz="700" b="1" dirty="0" err="1">
                  <a:latin typeface="Arial"/>
                  <a:cs typeface="Arial"/>
                </a:rPr>
                <a:t>Labské</a:t>
              </a:r>
              <a:r>
                <a:rPr lang="pl-PL" sz="700" b="1" dirty="0">
                  <a:latin typeface="Arial"/>
                  <a:cs typeface="Arial"/>
                </a:rPr>
                <a:t> </a:t>
              </a:r>
              <a:r>
                <a:rPr lang="pl-PL" sz="700" b="1" dirty="0" err="1">
                  <a:latin typeface="Arial"/>
                  <a:cs typeface="Arial"/>
                </a:rPr>
                <a:t>pískovce</a:t>
              </a:r>
              <a:endParaRPr lang="pl-PL" sz="700" b="1" dirty="0" err="1"/>
            </a:p>
          </p:txBody>
        </p:sp>
        <p:sp>
          <p:nvSpPr>
            <p:cNvPr id="12" name="Zástupný symbol pro text 3">
              <a:extLst>
                <a:ext uri="{FF2B5EF4-FFF2-40B4-BE49-F238E27FC236}">
                  <a16:creationId xmlns:a16="http://schemas.microsoft.com/office/drawing/2014/main" id="{C771D1CA-8BF2-7A41-1433-7EC6724B155D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233978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2–3 hodiny</a:t>
              </a:r>
            </a:p>
          </p:txBody>
        </p:sp>
        <p:sp>
          <p:nvSpPr>
            <p:cNvPr id="13" name="Zástupný symbol pro text 3">
              <a:extLst>
                <a:ext uri="{FF2B5EF4-FFF2-40B4-BE49-F238E27FC236}">
                  <a16:creationId xmlns:a16="http://schemas.microsoft.com/office/drawing/2014/main" id="{7DEDD954-5369-351A-157F-DC5835242532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458821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10 </a:t>
              </a:r>
              <a:r>
                <a:rPr lang="pl-PL" sz="700" b="1" dirty="0" err="1">
                  <a:latin typeface="Arial"/>
                  <a:cs typeface="Arial"/>
                </a:rPr>
                <a:t>osob</a:t>
              </a:r>
              <a:r>
                <a:rPr lang="pl-PL" sz="700" b="1" dirty="0">
                  <a:latin typeface="Arial"/>
                  <a:cs typeface="Arial"/>
                </a:rPr>
                <a:t>/kurz</a:t>
              </a:r>
              <a:endParaRPr lang="cs-CZ" dirty="0">
                <a:latin typeface="Arial"/>
                <a:cs typeface="Arial"/>
              </a:endParaRPr>
            </a:p>
          </p:txBody>
        </p: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606F0A89-6EAC-8FA7-434D-1D9DC476E404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67925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čeština, němčina</a:t>
              </a:r>
              <a:endParaRPr lang="pl-PL" sz="700" b="1" dirty="0"/>
            </a:p>
          </p:txBody>
        </p: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9666D3F3-303F-D924-0251-AC962B77496D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www.keramikstudio.eu</a:t>
              </a:r>
              <a:endParaRPr lang="pl-PL" sz="700" b="1" dirty="0">
                <a:solidFill>
                  <a:srgbClr val="003C78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507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 err="1">
                <a:latin typeface="Arial"/>
                <a:cs typeface="Arial"/>
              </a:rPr>
              <a:t>Výroba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betlému</a:t>
            </a:r>
            <a:r>
              <a:rPr lang="pl-PL" dirty="0">
                <a:latin typeface="Arial"/>
                <a:cs typeface="Arial"/>
              </a:rPr>
              <a:t> z </a:t>
            </a:r>
            <a:r>
              <a:rPr lang="pl-PL" dirty="0" err="1">
                <a:latin typeface="Arial"/>
                <a:cs typeface="Arial"/>
              </a:rPr>
              <a:t>kukuřičného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šustí</a:t>
            </a:r>
            <a:endParaRPr lang="pl-PL" dirty="0" err="1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940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Přírodní materiály jsou krásné a jemné kukuřičné listy se dají nejrůzněji tvarovat. V Bechlíně je k vidění světový unikát - celý pohyblivý Podřipský betlém ze šustí. </a:t>
            </a:r>
            <a:endParaRPr lang="cs-CZ" sz="1000" b="1" dirty="0"/>
          </a:p>
          <a:p>
            <a:pPr algn="just"/>
            <a:endParaRPr lang="cs-CZ" sz="1000" b="1" dirty="0"/>
          </a:p>
          <a:p>
            <a:pPr algn="just"/>
            <a:r>
              <a:rPr lang="cs-CZ" sz="900" dirty="0">
                <a:latin typeface="Arial"/>
                <a:cs typeface="Arial"/>
              </a:rPr>
              <a:t>Ze suchých kukuřičných listů si vyrobíte panenku nebo andílka, který ozdobí váš stůl, vánoční stromek, dveře, ale může být i milým ručně vyrobeným nejen vánočním dárkem. 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V Galerii podřipských betlémů v Bechlíně se ve své dílně věnuje Jarmila Šustrová i tradičnímu pečení vánočního staročeského perníku ve formách nebo výrobě modrotisku. </a:t>
            </a:r>
            <a:endParaRPr lang="cs-CZ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4C67927E-7E79-60B3-42CE-62855D6D9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1" r="10301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AC59B43B-133C-02C2-B0B8-6CD29D79B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r="10326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255EBBCF-EA3E-ACCE-265A-A4B7915BC0A1}"/>
              </a:ext>
            </a:extLst>
          </p:cNvPr>
          <p:cNvGrpSpPr/>
          <p:nvPr/>
        </p:nvGrpSpPr>
        <p:grpSpPr>
          <a:xfrm>
            <a:off x="611560" y="2739282"/>
            <a:ext cx="5058524" cy="1395391"/>
            <a:chOff x="611560" y="2739282"/>
            <a:chExt cx="5058524" cy="1395391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8D1C6E54-2443-67FD-F0B3-0031C02F77FB}"/>
                </a:ext>
              </a:extLst>
            </p:cNvPr>
            <p:cNvGrpSpPr/>
            <p:nvPr/>
          </p:nvGrpSpPr>
          <p:grpSpPr>
            <a:xfrm>
              <a:off x="611560" y="2739282"/>
              <a:ext cx="5058524" cy="1395391"/>
              <a:chOff x="530015" y="2519706"/>
              <a:chExt cx="5909277" cy="1593343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7D908427-40BE-AB5C-FC8F-FBA1AF2F7203}"/>
                  </a:ext>
                </a:extLst>
              </p:cNvPr>
              <p:cNvGrpSpPr/>
              <p:nvPr/>
            </p:nvGrpSpPr>
            <p:grpSpPr>
              <a:xfrm>
                <a:off x="530015" y="2519706"/>
                <a:ext cx="5909277" cy="268277"/>
                <a:chOff x="530015" y="2519706"/>
                <a:chExt cx="5909277" cy="268277"/>
              </a:xfrm>
            </p:grpSpPr>
            <p:sp>
              <p:nvSpPr>
                <p:cNvPr id="43" name="Zástupný symbol pro text 3">
                  <a:extLst>
                    <a:ext uri="{FF2B5EF4-FFF2-40B4-BE49-F238E27FC236}">
                      <a16:creationId xmlns:a16="http://schemas.microsoft.com/office/drawing/2014/main" id="{367EB7F1-6143-21B7-87E7-DB6D3B9DFD5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2540566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podzim  </a:t>
                  </a:r>
                  <a:endParaRPr lang="cs-CZ" sz="700" b="1" dirty="0">
                    <a:latin typeface="Arial"/>
                    <a:cs typeface="Arial"/>
                  </a:endParaRPr>
                </a:p>
              </p:txBody>
            </p:sp>
            <p:pic>
              <p:nvPicPr>
                <p:cNvPr id="44" name="Grafický objekt 43" descr="Denní kalendář obrys">
                  <a:extLst>
                    <a:ext uri="{FF2B5EF4-FFF2-40B4-BE49-F238E27FC236}">
                      <a16:creationId xmlns:a16="http://schemas.microsoft.com/office/drawing/2014/main" id="{5EF932AC-0D6F-F118-7264-BB0B95732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2519706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17" name="Grafický objekt 16" descr="Řeč obrys">
                <a:extLst>
                  <a:ext uri="{FF2B5EF4-FFF2-40B4-BE49-F238E27FC236}">
                    <a16:creationId xmlns:a16="http://schemas.microsoft.com/office/drawing/2014/main" id="{ABF35EE2-2CAD-C3AD-B996-BE2FE0C13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83013"/>
                <a:ext cx="268278" cy="268277"/>
              </a:xfrm>
              <a:prstGeom prst="rect">
                <a:avLst/>
              </a:prstGeom>
            </p:spPr>
          </p:pic>
          <p:pic>
            <p:nvPicPr>
              <p:cNvPr id="18" name="Grafický objekt 17" descr="Mapa s označeným bodem obrys">
                <a:extLst>
                  <a:ext uri="{FF2B5EF4-FFF2-40B4-BE49-F238E27FC236}">
                    <a16:creationId xmlns:a16="http://schemas.microsoft.com/office/drawing/2014/main" id="{FF72585A-0B53-C49E-D343-87EFC2F27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0015" y="2794064"/>
                <a:ext cx="268278" cy="268276"/>
              </a:xfrm>
              <a:prstGeom prst="rect">
                <a:avLst/>
              </a:prstGeom>
            </p:spPr>
          </p:pic>
          <p:pic>
            <p:nvPicPr>
              <p:cNvPr id="20" name="Grafický objekt 19" descr="Uživatelé obrys">
                <a:extLst>
                  <a:ext uri="{FF2B5EF4-FFF2-40B4-BE49-F238E27FC236}">
                    <a16:creationId xmlns:a16="http://schemas.microsoft.com/office/drawing/2014/main" id="{E57548A1-3BC6-CDB9-DF9F-2C8CEE7C4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0015" y="3328644"/>
                <a:ext cx="268278" cy="268278"/>
              </a:xfrm>
              <a:prstGeom prst="rect">
                <a:avLst/>
              </a:prstGeom>
            </p:spPr>
          </p:pic>
          <p:pic>
            <p:nvPicPr>
              <p:cNvPr id="22" name="Grafický objekt 21" descr="Hodiny obrys">
                <a:extLst>
                  <a:ext uri="{FF2B5EF4-FFF2-40B4-BE49-F238E27FC236}">
                    <a16:creationId xmlns:a16="http://schemas.microsoft.com/office/drawing/2014/main" id="{2C878F53-82E1-91D6-05D5-25AE8969B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30015" y="3073693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E89F69B5-76B1-880B-6907-08A261E9284D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30" name="Zástupný symbol pro text 3">
                  <a:extLst>
                    <a:ext uri="{FF2B5EF4-FFF2-40B4-BE49-F238E27FC236}">
                      <a16:creationId xmlns:a16="http://schemas.microsoft.com/office/drawing/2014/main" id="{DC5DEA58-A154-71A5-A794-8694A5D1450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33" name="Grafický objekt 32" descr="Internet obrys">
                  <a:extLst>
                    <a:ext uri="{FF2B5EF4-FFF2-40B4-BE49-F238E27FC236}">
                      <a16:creationId xmlns:a16="http://schemas.microsoft.com/office/drawing/2014/main" id="{BF813245-9F87-6C97-8068-4B9EA2AA88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Zástupný symbol pro text 3">
              <a:extLst>
                <a:ext uri="{FF2B5EF4-FFF2-40B4-BE49-F238E27FC236}">
                  <a16:creationId xmlns:a16="http://schemas.microsoft.com/office/drawing/2014/main" id="{C47FC1D2-5487-A689-F9CF-76DF61EC1327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299370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 err="1">
                  <a:latin typeface="Arial"/>
                  <a:cs typeface="Arial"/>
                </a:rPr>
                <a:t>Bechlín</a:t>
              </a:r>
              <a:r>
                <a:rPr lang="pl-PL" sz="700" b="1" dirty="0">
                  <a:latin typeface="Arial"/>
                  <a:cs typeface="Arial"/>
                </a:rPr>
                <a:t> - </a:t>
              </a:r>
              <a:r>
                <a:rPr lang="pl-PL" sz="700" b="1" dirty="0" err="1">
                  <a:latin typeface="Arial"/>
                  <a:cs typeface="Arial"/>
                </a:rPr>
                <a:t>Podřipsko</a:t>
              </a:r>
              <a:endParaRPr lang="pl-PL" sz="700" b="1" dirty="0" err="1"/>
            </a:p>
          </p:txBody>
        </p:sp>
        <p:sp>
          <p:nvSpPr>
            <p:cNvPr id="12" name="Zástupný symbol pro text 3">
              <a:extLst>
                <a:ext uri="{FF2B5EF4-FFF2-40B4-BE49-F238E27FC236}">
                  <a16:creationId xmlns:a16="http://schemas.microsoft.com/office/drawing/2014/main" id="{C771D1CA-8BF2-7A41-1433-7EC6724B155D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233978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3 </a:t>
              </a:r>
              <a:r>
                <a:rPr lang="pl-PL" sz="700" b="1" dirty="0" err="1">
                  <a:latin typeface="Arial"/>
                  <a:cs typeface="Arial"/>
                </a:rPr>
                <a:t>hodiny</a:t>
              </a:r>
              <a:endParaRPr lang="pl-PL" sz="700" b="1" dirty="0" err="1"/>
            </a:p>
          </p:txBody>
        </p:sp>
        <p:sp>
          <p:nvSpPr>
            <p:cNvPr id="13" name="Zástupný symbol pro text 3">
              <a:extLst>
                <a:ext uri="{FF2B5EF4-FFF2-40B4-BE49-F238E27FC236}">
                  <a16:creationId xmlns:a16="http://schemas.microsoft.com/office/drawing/2014/main" id="{7DEDD954-5369-351A-157F-DC5835242532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458821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10–15 osob nebo dle domluvy</a:t>
              </a:r>
            </a:p>
          </p:txBody>
        </p: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606F0A89-6EAC-8FA7-434D-1D9DC476E404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67925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čeština</a:t>
              </a:r>
              <a:endParaRPr lang="cs-CZ" sz="700" b="1" dirty="0" err="1">
                <a:latin typeface="Arial"/>
                <a:cs typeface="Arial"/>
              </a:endParaRPr>
            </a:p>
          </p:txBody>
        </p: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9666D3F3-303F-D924-0251-AC962B77496D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solidFill>
                    <a:srgbClr val="003C78"/>
                  </a:solidFill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www.podripskybetlem.cz</a:t>
              </a:r>
              <a:endParaRPr lang="cs-CZ" b="1" dirty="0">
                <a:solidFill>
                  <a:srgbClr val="003C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974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/>
                <a:cs typeface="Arial"/>
              </a:rPr>
              <a:t>Za </a:t>
            </a:r>
            <a:r>
              <a:rPr lang="pl-PL" dirty="0" err="1">
                <a:latin typeface="Arial"/>
                <a:cs typeface="Arial"/>
              </a:rPr>
              <a:t>Anděly</a:t>
            </a:r>
            <a:r>
              <a:rPr lang="pl-PL" dirty="0">
                <a:latin typeface="Arial"/>
                <a:cs typeface="Arial"/>
              </a:rPr>
              <a:t> do </a:t>
            </a:r>
            <a:r>
              <a:rPr lang="pl-PL" dirty="0" err="1">
                <a:latin typeface="Arial"/>
                <a:cs typeface="Arial"/>
              </a:rPr>
              <a:t>historického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Úštěka</a:t>
            </a:r>
            <a:endParaRPr lang="pl-PL" dirty="0" err="1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940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Slet andělů z věže kostela sv. Petra a Pavla a  staročeský jarmark v Úštěku patří k největším a nejkrásnějším vánočním eventů v celém Ústeckém kraji. Tuto atmosfér musíte alespoň 1x za rok zažít! </a:t>
            </a:r>
            <a:endParaRPr lang="cs-CZ" sz="1000" b="1" dirty="0"/>
          </a:p>
          <a:p>
            <a:pPr algn="just"/>
            <a:endParaRPr lang="cs-CZ" sz="1000" b="1" dirty="0"/>
          </a:p>
          <a:p>
            <a:pPr algn="just"/>
            <a:r>
              <a:rPr lang="cs-CZ" sz="900" dirty="0">
                <a:latin typeface="Arial"/>
                <a:cs typeface="Arial"/>
              </a:rPr>
              <a:t>Hromadný inscenovaný slet andělů z kostelní věže probíhá 3x denně. Celé náměstí se promění v jedno velké dobové tržiště. Připraven je celodenní program včetně loutkové scény, městem se prochází andělé na chůdách, zní pěvecké sbory s koledami. 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Úštěcký advent  s podtitulem "Vánoce jak od Josefa Lady"  vás naladí na tu pravou vánoční atmosféru, kterou korunuje zázemí malebného historického </a:t>
            </a:r>
            <a:r>
              <a:rPr lang="cs-CZ" sz="900" dirty="0" err="1">
                <a:latin typeface="Arial"/>
                <a:cs typeface="Arial"/>
              </a:rPr>
              <a:t>Úštěka</a:t>
            </a:r>
            <a:r>
              <a:rPr lang="cs-CZ" sz="900" dirty="0">
                <a:latin typeface="Arial"/>
                <a:cs typeface="Arial"/>
              </a:rPr>
              <a:t>.</a:t>
            </a:r>
            <a:endParaRPr lang="cs-CZ" sz="900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4C67927E-7E79-60B3-42CE-62855D6D9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2" r="10412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AC59B43B-133C-02C2-B0B8-6CD29D79B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r="10798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255EBBCF-EA3E-ACCE-265A-A4B7915BC0A1}"/>
              </a:ext>
            </a:extLst>
          </p:cNvPr>
          <p:cNvGrpSpPr/>
          <p:nvPr/>
        </p:nvGrpSpPr>
        <p:grpSpPr>
          <a:xfrm>
            <a:off x="611560" y="2940659"/>
            <a:ext cx="5058524" cy="1173890"/>
            <a:chOff x="611560" y="2940659"/>
            <a:chExt cx="5058524" cy="1173890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8D1C6E54-2443-67FD-F0B3-0031C02F77FB}"/>
                </a:ext>
              </a:extLst>
            </p:cNvPr>
            <p:cNvGrpSpPr/>
            <p:nvPr/>
          </p:nvGrpSpPr>
          <p:grpSpPr>
            <a:xfrm>
              <a:off x="611560" y="2940659"/>
              <a:ext cx="5058524" cy="1173890"/>
              <a:chOff x="530015" y="2749659"/>
              <a:chExt cx="5909277" cy="1340424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7D908427-40BE-AB5C-FC8F-FBA1AF2F7203}"/>
                  </a:ext>
                </a:extLst>
              </p:cNvPr>
              <p:cNvGrpSpPr/>
              <p:nvPr/>
            </p:nvGrpSpPr>
            <p:grpSpPr>
              <a:xfrm>
                <a:off x="530015" y="2749659"/>
                <a:ext cx="5909277" cy="268277"/>
                <a:chOff x="530015" y="2749659"/>
                <a:chExt cx="5909277" cy="268277"/>
              </a:xfrm>
            </p:grpSpPr>
            <p:sp>
              <p:nvSpPr>
                <p:cNvPr id="43" name="Zástupný symbol pro text 3">
                  <a:extLst>
                    <a:ext uri="{FF2B5EF4-FFF2-40B4-BE49-F238E27FC236}">
                      <a16:creationId xmlns:a16="http://schemas.microsoft.com/office/drawing/2014/main" id="{367EB7F1-6143-21B7-87E7-DB6D3B9DFD5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2770528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třetí prosincový víkend </a:t>
                  </a:r>
                  <a:endParaRPr lang="cs-CZ" sz="700" b="1" dirty="0">
                    <a:latin typeface="Arial"/>
                    <a:cs typeface="Arial"/>
                  </a:endParaRPr>
                </a:p>
              </p:txBody>
            </p:sp>
            <p:pic>
              <p:nvPicPr>
                <p:cNvPr id="44" name="Grafický objekt 43" descr="Denní kalendář obrys">
                  <a:extLst>
                    <a:ext uri="{FF2B5EF4-FFF2-40B4-BE49-F238E27FC236}">
                      <a16:creationId xmlns:a16="http://schemas.microsoft.com/office/drawing/2014/main" id="{5EF932AC-0D6F-F118-7264-BB0B95732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2749659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17" name="Grafický objekt 16" descr="Řeč obrys">
                <a:extLst>
                  <a:ext uri="{FF2B5EF4-FFF2-40B4-BE49-F238E27FC236}">
                    <a16:creationId xmlns:a16="http://schemas.microsoft.com/office/drawing/2014/main" id="{ABF35EE2-2CAD-C3AD-B996-BE2FE0C13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812968"/>
                <a:ext cx="268278" cy="268277"/>
              </a:xfrm>
              <a:prstGeom prst="rect">
                <a:avLst/>
              </a:prstGeom>
            </p:spPr>
          </p:pic>
          <p:pic>
            <p:nvPicPr>
              <p:cNvPr id="18" name="Grafický objekt 17" descr="Mapa s označeným bodem obrys">
                <a:extLst>
                  <a:ext uri="{FF2B5EF4-FFF2-40B4-BE49-F238E27FC236}">
                    <a16:creationId xmlns:a16="http://schemas.microsoft.com/office/drawing/2014/main" id="{FF72585A-0B53-C49E-D343-87EFC2F27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0015" y="3024019"/>
                <a:ext cx="268278" cy="268276"/>
              </a:xfrm>
              <a:prstGeom prst="rect">
                <a:avLst/>
              </a:prstGeom>
            </p:spPr>
          </p:pic>
          <p:pic>
            <p:nvPicPr>
              <p:cNvPr id="20" name="Grafický objekt 19" descr="Uživatelé obrys">
                <a:extLst>
                  <a:ext uri="{FF2B5EF4-FFF2-40B4-BE49-F238E27FC236}">
                    <a16:creationId xmlns:a16="http://schemas.microsoft.com/office/drawing/2014/main" id="{E57548A1-3BC6-CDB9-DF9F-2C8CEE7C4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0015" y="3558601"/>
                <a:ext cx="268278" cy="268279"/>
              </a:xfrm>
              <a:prstGeom prst="rect">
                <a:avLst/>
              </a:prstGeom>
            </p:spPr>
          </p:pic>
          <p:pic>
            <p:nvPicPr>
              <p:cNvPr id="22" name="Grafický objekt 21" descr="Hodiny obrys">
                <a:extLst>
                  <a:ext uri="{FF2B5EF4-FFF2-40B4-BE49-F238E27FC236}">
                    <a16:creationId xmlns:a16="http://schemas.microsoft.com/office/drawing/2014/main" id="{2C878F53-82E1-91D6-05D5-25AE8969B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30015" y="3303648"/>
                <a:ext cx="268278" cy="268276"/>
              </a:xfrm>
              <a:prstGeom prst="rect">
                <a:avLst/>
              </a:prstGeom>
            </p:spPr>
          </p:pic>
          <p:sp>
            <p:nvSpPr>
              <p:cNvPr id="30" name="Zástupný symbol pro text 3">
                <a:extLst>
                  <a:ext uri="{FF2B5EF4-FFF2-40B4-BE49-F238E27FC236}">
                    <a16:creationId xmlns:a16="http://schemas.microsoft.com/office/drawing/2014/main" id="{DC5DEA58-A154-71A5-A794-8694A5D145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166" y="3847597"/>
                <a:ext cx="4055615" cy="2424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cs-CZ" sz="700" b="1"/>
              </a:p>
            </p:txBody>
          </p:sp>
        </p:grpSp>
        <p:sp>
          <p:nvSpPr>
            <p:cNvPr id="11" name="Zástupný symbol pro text 3">
              <a:extLst>
                <a:ext uri="{FF2B5EF4-FFF2-40B4-BE49-F238E27FC236}">
                  <a16:creationId xmlns:a16="http://schemas.microsoft.com/office/drawing/2014/main" id="{C47FC1D2-5487-A689-F9CF-76DF61EC1327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195092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 err="1"/>
                <a:t>Úštěk</a:t>
              </a:r>
            </a:p>
          </p:txBody>
        </p:sp>
        <p:sp>
          <p:nvSpPr>
            <p:cNvPr id="12" name="Zástupný symbol pro text 3">
              <a:extLst>
                <a:ext uri="{FF2B5EF4-FFF2-40B4-BE49-F238E27FC236}">
                  <a16:creationId xmlns:a16="http://schemas.microsoft.com/office/drawing/2014/main" id="{C771D1CA-8BF2-7A41-1433-7EC6724B155D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435364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/>
                <a:t>víkend</a:t>
              </a:r>
            </a:p>
          </p:txBody>
        </p:sp>
        <p:sp>
          <p:nvSpPr>
            <p:cNvPr id="13" name="Zástupný symbol pro text 3">
              <a:extLst>
                <a:ext uri="{FF2B5EF4-FFF2-40B4-BE49-F238E27FC236}">
                  <a16:creationId xmlns:a16="http://schemas.microsoft.com/office/drawing/2014/main" id="{7DEDD954-5369-351A-157F-DC5835242532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66020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neomezeně</a:t>
              </a:r>
            </a:p>
          </p:txBody>
        </p: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606F0A89-6EAC-8FA7-434D-1D9DC476E404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880642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čeština + dle potřeby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714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 err="1">
                <a:latin typeface="Arial"/>
                <a:cs typeface="Arial"/>
              </a:rPr>
              <a:t>Tvořivá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dílna</a:t>
            </a:r>
            <a:r>
              <a:rPr lang="pl-PL" dirty="0">
                <a:latin typeface="Arial"/>
                <a:cs typeface="Arial"/>
              </a:rPr>
              <a:t> - </a:t>
            </a:r>
            <a:r>
              <a:rPr lang="pl-PL" dirty="0" err="1">
                <a:latin typeface="Arial"/>
                <a:cs typeface="Arial"/>
              </a:rPr>
              <a:t>nejen</a:t>
            </a:r>
            <a:r>
              <a:rPr lang="pl-PL" dirty="0">
                <a:latin typeface="Arial"/>
                <a:cs typeface="Arial"/>
              </a:rPr>
              <a:t> "</a:t>
            </a:r>
            <a:r>
              <a:rPr lang="pl-PL" dirty="0" err="1">
                <a:latin typeface="Arial"/>
                <a:cs typeface="Arial"/>
              </a:rPr>
              <a:t>Vánoční</a:t>
            </a:r>
            <a:r>
              <a:rPr lang="pl-PL" dirty="0">
                <a:latin typeface="Arial"/>
                <a:cs typeface="Arial"/>
              </a:rPr>
              <a:t>" </a:t>
            </a:r>
            <a:r>
              <a:rPr lang="pl-PL" dirty="0" err="1">
                <a:latin typeface="Arial"/>
                <a:cs typeface="Arial"/>
              </a:rPr>
              <a:t>mýdlo</a:t>
            </a:r>
            <a:endParaRPr lang="cs-CZ" dirty="0" err="1">
              <a:latin typeface="Arial"/>
              <a:cs typeface="Arial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9402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000" b="1" dirty="0">
                <a:latin typeface="Arial"/>
                <a:cs typeface="Arial"/>
              </a:rPr>
              <a:t>V Mydlárně U zámku v Teplicích si vyrobíte dárky pro svoje přátele, uděláte radost sami sobě, vypnete a  hlavně prožijete pár hodin ve voňavém prostředí.</a:t>
            </a:r>
            <a:r>
              <a:rPr lang="cs-CZ" sz="12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endParaRPr lang="cs-CZ"/>
          </a:p>
          <a:p>
            <a:pPr algn="just"/>
            <a:endParaRPr lang="cs-CZ" sz="900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Speciální mydlářské dílny pro dospělé, party přátel, firemní kolektivy a skupiny patří mezi velmi příjemné vánoční teambuildingové aktivity. V teple dílny necháte rozvíjet svou kreativitu, své ruce, uvolníte a zrelaxujete mysl.</a:t>
            </a:r>
            <a:endParaRPr lang="cs-CZ" sz="1000" b="1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Během workshopu  získáte navíc zajímavé informace o tvorbě mýdla, o jeho historii, o jednotlivých přísadách a vůních. Dílnu najdete v lázeňském městě Teplice, které nabízí mnohem víc a určitě se vyplatí tu zůstat i přes noc. </a:t>
            </a: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4C67927E-7E79-60B3-42CE-62855D6D9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1" b="7991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AC59B43B-133C-02C2-B0B8-6CD29D79B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1" b="7991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255EBBCF-EA3E-ACCE-265A-A4B7915BC0A1}"/>
              </a:ext>
            </a:extLst>
          </p:cNvPr>
          <p:cNvGrpSpPr/>
          <p:nvPr/>
        </p:nvGrpSpPr>
        <p:grpSpPr>
          <a:xfrm>
            <a:off x="611560" y="2739282"/>
            <a:ext cx="5058524" cy="1395391"/>
            <a:chOff x="611560" y="2739282"/>
            <a:chExt cx="5058524" cy="1395391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8D1C6E54-2443-67FD-F0B3-0031C02F77FB}"/>
                </a:ext>
              </a:extLst>
            </p:cNvPr>
            <p:cNvGrpSpPr/>
            <p:nvPr/>
          </p:nvGrpSpPr>
          <p:grpSpPr>
            <a:xfrm>
              <a:off x="611560" y="2739282"/>
              <a:ext cx="5058524" cy="1395391"/>
              <a:chOff x="530015" y="2519706"/>
              <a:chExt cx="5909277" cy="1593343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7D908427-40BE-AB5C-FC8F-FBA1AF2F7203}"/>
                  </a:ext>
                </a:extLst>
              </p:cNvPr>
              <p:cNvGrpSpPr/>
              <p:nvPr/>
            </p:nvGrpSpPr>
            <p:grpSpPr>
              <a:xfrm>
                <a:off x="530015" y="2519706"/>
                <a:ext cx="5909277" cy="268277"/>
                <a:chOff x="530015" y="2519706"/>
                <a:chExt cx="5909277" cy="268277"/>
              </a:xfrm>
            </p:grpSpPr>
            <p:sp>
              <p:nvSpPr>
                <p:cNvPr id="43" name="Zástupný symbol pro text 3">
                  <a:extLst>
                    <a:ext uri="{FF2B5EF4-FFF2-40B4-BE49-F238E27FC236}">
                      <a16:creationId xmlns:a16="http://schemas.microsoft.com/office/drawing/2014/main" id="{367EB7F1-6143-21B7-87E7-DB6D3B9DFD5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2540566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celoročně</a:t>
                  </a:r>
                </a:p>
              </p:txBody>
            </p:sp>
            <p:pic>
              <p:nvPicPr>
                <p:cNvPr id="44" name="Grafický objekt 43" descr="Denní kalendář obrys">
                  <a:extLst>
                    <a:ext uri="{FF2B5EF4-FFF2-40B4-BE49-F238E27FC236}">
                      <a16:creationId xmlns:a16="http://schemas.microsoft.com/office/drawing/2014/main" id="{5EF932AC-0D6F-F118-7264-BB0B95732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2519706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17" name="Grafický objekt 16" descr="Řeč obrys">
                <a:extLst>
                  <a:ext uri="{FF2B5EF4-FFF2-40B4-BE49-F238E27FC236}">
                    <a16:creationId xmlns:a16="http://schemas.microsoft.com/office/drawing/2014/main" id="{ABF35EE2-2CAD-C3AD-B996-BE2FE0C13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83013"/>
                <a:ext cx="268278" cy="268277"/>
              </a:xfrm>
              <a:prstGeom prst="rect">
                <a:avLst/>
              </a:prstGeom>
            </p:spPr>
          </p:pic>
          <p:pic>
            <p:nvPicPr>
              <p:cNvPr id="18" name="Grafický objekt 17" descr="Mapa s označeným bodem obrys">
                <a:extLst>
                  <a:ext uri="{FF2B5EF4-FFF2-40B4-BE49-F238E27FC236}">
                    <a16:creationId xmlns:a16="http://schemas.microsoft.com/office/drawing/2014/main" id="{FF72585A-0B53-C49E-D343-87EFC2F27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0015" y="2794064"/>
                <a:ext cx="268278" cy="268276"/>
              </a:xfrm>
              <a:prstGeom prst="rect">
                <a:avLst/>
              </a:prstGeom>
            </p:spPr>
          </p:pic>
          <p:pic>
            <p:nvPicPr>
              <p:cNvPr id="20" name="Grafický objekt 19" descr="Uživatelé obrys">
                <a:extLst>
                  <a:ext uri="{FF2B5EF4-FFF2-40B4-BE49-F238E27FC236}">
                    <a16:creationId xmlns:a16="http://schemas.microsoft.com/office/drawing/2014/main" id="{E57548A1-3BC6-CDB9-DF9F-2C8CEE7C4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0015" y="3328644"/>
                <a:ext cx="268278" cy="268278"/>
              </a:xfrm>
              <a:prstGeom prst="rect">
                <a:avLst/>
              </a:prstGeom>
            </p:spPr>
          </p:pic>
          <p:pic>
            <p:nvPicPr>
              <p:cNvPr id="22" name="Grafický objekt 21" descr="Hodiny obrys">
                <a:extLst>
                  <a:ext uri="{FF2B5EF4-FFF2-40B4-BE49-F238E27FC236}">
                    <a16:creationId xmlns:a16="http://schemas.microsoft.com/office/drawing/2014/main" id="{2C878F53-82E1-91D6-05D5-25AE8969B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30015" y="3073693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E89F69B5-76B1-880B-6907-08A261E9284D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30" name="Zástupný symbol pro text 3">
                  <a:extLst>
                    <a:ext uri="{FF2B5EF4-FFF2-40B4-BE49-F238E27FC236}">
                      <a16:creationId xmlns:a16="http://schemas.microsoft.com/office/drawing/2014/main" id="{DC5DEA58-A154-71A5-A794-8694A5D1450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33" name="Grafický objekt 32" descr="Internet obrys">
                  <a:extLst>
                    <a:ext uri="{FF2B5EF4-FFF2-40B4-BE49-F238E27FC236}">
                      <a16:creationId xmlns:a16="http://schemas.microsoft.com/office/drawing/2014/main" id="{BF813245-9F87-6C97-8068-4B9EA2AA88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Zástupný symbol pro text 3">
              <a:extLst>
                <a:ext uri="{FF2B5EF4-FFF2-40B4-BE49-F238E27FC236}">
                  <a16:creationId xmlns:a16="http://schemas.microsoft.com/office/drawing/2014/main" id="{C47FC1D2-5487-A689-F9CF-76DF61EC1327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299370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Teplice</a:t>
              </a:r>
            </a:p>
          </p:txBody>
        </p:sp>
        <p:sp>
          <p:nvSpPr>
            <p:cNvPr id="12" name="Zástupný symbol pro text 3">
              <a:extLst>
                <a:ext uri="{FF2B5EF4-FFF2-40B4-BE49-F238E27FC236}">
                  <a16:creationId xmlns:a16="http://schemas.microsoft.com/office/drawing/2014/main" id="{C771D1CA-8BF2-7A41-1433-7EC6724B155D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233978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/>
                <a:t>3 </a:t>
              </a:r>
              <a:r>
                <a:rPr lang="pl-PL" sz="700" b="1" dirty="0" err="1"/>
                <a:t>hodiny</a:t>
              </a:r>
            </a:p>
          </p:txBody>
        </p:sp>
        <p:sp>
          <p:nvSpPr>
            <p:cNvPr id="13" name="Zástupný symbol pro text 3">
              <a:extLst>
                <a:ext uri="{FF2B5EF4-FFF2-40B4-BE49-F238E27FC236}">
                  <a16:creationId xmlns:a16="http://schemas.microsoft.com/office/drawing/2014/main" id="{7DEDD954-5369-351A-157F-DC5835242532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458821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10 - 20 </a:t>
              </a:r>
              <a:r>
                <a:rPr lang="pl-PL" sz="700" b="1" dirty="0" err="1">
                  <a:latin typeface="Arial"/>
                  <a:cs typeface="Arial"/>
                </a:rPr>
                <a:t>osob</a:t>
              </a:r>
              <a:endParaRPr lang="pl-PL" sz="700" b="1" dirty="0" err="1"/>
            </a:p>
          </p:txBody>
        </p: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606F0A89-6EAC-8FA7-434D-1D9DC476E404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67925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čeština, ostatní dle domluvy (angličtina)</a:t>
              </a:r>
              <a:endParaRPr lang="pl-PL" sz="700" b="1" dirty="0"/>
            </a:p>
          </p:txBody>
        </p: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9666D3F3-303F-D924-0251-AC962B77496D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solidFill>
                    <a:srgbClr val="003C78"/>
                  </a:solidFill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www.mydlarnauzamku.cz</a:t>
              </a:r>
              <a:endParaRPr lang="cs-CZ" b="1" dirty="0">
                <a:solidFill>
                  <a:srgbClr val="003C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006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 err="1">
                <a:latin typeface="Arial"/>
                <a:cs typeface="Arial"/>
              </a:rPr>
              <a:t>Svíčky</a:t>
            </a:r>
            <a:r>
              <a:rPr lang="pl-PL" dirty="0">
                <a:latin typeface="Arial"/>
                <a:cs typeface="Arial"/>
              </a:rPr>
              <a:t> ze </a:t>
            </a:r>
            <a:r>
              <a:rPr lang="pl-PL" dirty="0" err="1">
                <a:latin typeface="Arial"/>
                <a:cs typeface="Arial"/>
              </a:rPr>
              <a:t>včelího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království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940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Vyrobit si vlastní svíčku z pravého včelího vosku přímo na včelí farmě je zážitek i  zábava v jednom! Ve včelím království v Českém středohoří si takovou svíčku vyrobíte i s kolegy.</a:t>
            </a:r>
            <a:endParaRPr lang="cs-CZ" sz="1000" b="1" dirty="0"/>
          </a:p>
          <a:p>
            <a:pPr algn="just"/>
            <a:endParaRPr lang="cs-CZ" sz="1000" b="1" dirty="0"/>
          </a:p>
          <a:p>
            <a:pPr algn="just"/>
            <a:r>
              <a:rPr lang="cs-CZ" sz="900" dirty="0">
                <a:latin typeface="Arial"/>
                <a:cs typeface="Arial"/>
              </a:rPr>
              <a:t>Na rodinné včelí farmě v Dubičné vše dělají s láskou a včelkám tu říkají "naše holky".  Výroba svíček a ozdob ze včelího vosku je tvořivá aktivita, která vám naladí tu správnou vánoční atmosféru. Užít si tento </a:t>
            </a:r>
            <a:r>
              <a:rPr lang="cs-CZ" sz="900" dirty="0" err="1">
                <a:latin typeface="Arial"/>
                <a:cs typeface="Arial"/>
              </a:rPr>
              <a:t>workrshop</a:t>
            </a:r>
            <a:r>
              <a:rPr lang="cs-CZ" sz="900" dirty="0">
                <a:latin typeface="Arial"/>
                <a:cs typeface="Arial"/>
              </a:rPr>
              <a:t> však můžete i kdykoli během roku.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Workshop na míru je určen pro všechny </a:t>
            </a:r>
            <a:r>
              <a:rPr lang="cs-CZ" sz="900" dirty="0">
                <a:latin typeface="Arial"/>
                <a:ea typeface="Roboto"/>
                <a:cs typeface="Arial"/>
              </a:rPr>
              <a:t>- začátečníky i zkušené tvůrce. Odnesete si hotový výrobek i spoustu nových zážitků  Čeká vás individuální přístup i inspirativní prostředí </a:t>
            </a:r>
            <a:r>
              <a:rPr lang="cs-CZ" sz="900" dirty="0" err="1">
                <a:latin typeface="Arial"/>
                <a:ea typeface="Roboto"/>
                <a:cs typeface="Arial"/>
              </a:rPr>
              <a:t>Apidomečku</a:t>
            </a:r>
            <a:r>
              <a:rPr lang="cs-CZ" sz="900" dirty="0">
                <a:latin typeface="Arial"/>
                <a:ea typeface="Roboto"/>
                <a:cs typeface="Arial"/>
              </a:rPr>
              <a:t>! </a:t>
            </a:r>
            <a:endParaRPr lang="cs-CZ" sz="1300" dirty="0">
              <a:solidFill>
                <a:srgbClr val="493C37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4C67927E-7E79-60B3-42CE-62855D6D9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4" b="7974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AC59B43B-133C-02C2-B0B8-6CD29D79B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r="10342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255EBBCF-EA3E-ACCE-265A-A4B7915BC0A1}"/>
              </a:ext>
            </a:extLst>
          </p:cNvPr>
          <p:cNvGrpSpPr/>
          <p:nvPr/>
        </p:nvGrpSpPr>
        <p:grpSpPr>
          <a:xfrm>
            <a:off x="611560" y="2739282"/>
            <a:ext cx="5058524" cy="1395391"/>
            <a:chOff x="611560" y="2739282"/>
            <a:chExt cx="5058524" cy="1395391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8D1C6E54-2443-67FD-F0B3-0031C02F77FB}"/>
                </a:ext>
              </a:extLst>
            </p:cNvPr>
            <p:cNvGrpSpPr/>
            <p:nvPr/>
          </p:nvGrpSpPr>
          <p:grpSpPr>
            <a:xfrm>
              <a:off x="611560" y="2739282"/>
              <a:ext cx="5058524" cy="1395391"/>
              <a:chOff x="530015" y="2519706"/>
              <a:chExt cx="5909277" cy="1593343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7D908427-40BE-AB5C-FC8F-FBA1AF2F7203}"/>
                  </a:ext>
                </a:extLst>
              </p:cNvPr>
              <p:cNvGrpSpPr/>
              <p:nvPr/>
            </p:nvGrpSpPr>
            <p:grpSpPr>
              <a:xfrm>
                <a:off x="530015" y="2519706"/>
                <a:ext cx="5909277" cy="268277"/>
                <a:chOff x="530015" y="2519706"/>
                <a:chExt cx="5909277" cy="268277"/>
              </a:xfrm>
            </p:grpSpPr>
            <p:sp>
              <p:nvSpPr>
                <p:cNvPr id="43" name="Zástupný symbol pro text 3">
                  <a:extLst>
                    <a:ext uri="{FF2B5EF4-FFF2-40B4-BE49-F238E27FC236}">
                      <a16:creationId xmlns:a16="http://schemas.microsoft.com/office/drawing/2014/main" id="{367EB7F1-6143-21B7-87E7-DB6D3B9DFD5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2540566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/>
                    <a:t>celý rok</a:t>
                  </a:r>
                  <a:endParaRPr lang="cs-CZ" sz="700" b="1" dirty="0"/>
                </a:p>
              </p:txBody>
            </p:sp>
            <p:pic>
              <p:nvPicPr>
                <p:cNvPr id="44" name="Grafický objekt 43" descr="Denní kalendář obrys">
                  <a:extLst>
                    <a:ext uri="{FF2B5EF4-FFF2-40B4-BE49-F238E27FC236}">
                      <a16:creationId xmlns:a16="http://schemas.microsoft.com/office/drawing/2014/main" id="{5EF932AC-0D6F-F118-7264-BB0B95732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2519706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17" name="Grafický objekt 16" descr="Řeč obrys">
                <a:extLst>
                  <a:ext uri="{FF2B5EF4-FFF2-40B4-BE49-F238E27FC236}">
                    <a16:creationId xmlns:a16="http://schemas.microsoft.com/office/drawing/2014/main" id="{ABF35EE2-2CAD-C3AD-B996-BE2FE0C13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83013"/>
                <a:ext cx="268278" cy="268277"/>
              </a:xfrm>
              <a:prstGeom prst="rect">
                <a:avLst/>
              </a:prstGeom>
            </p:spPr>
          </p:pic>
          <p:pic>
            <p:nvPicPr>
              <p:cNvPr id="18" name="Grafický objekt 17" descr="Mapa s označeným bodem obrys">
                <a:extLst>
                  <a:ext uri="{FF2B5EF4-FFF2-40B4-BE49-F238E27FC236}">
                    <a16:creationId xmlns:a16="http://schemas.microsoft.com/office/drawing/2014/main" id="{FF72585A-0B53-C49E-D343-87EFC2F27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0015" y="2794064"/>
                <a:ext cx="268278" cy="268276"/>
              </a:xfrm>
              <a:prstGeom prst="rect">
                <a:avLst/>
              </a:prstGeom>
            </p:spPr>
          </p:pic>
          <p:pic>
            <p:nvPicPr>
              <p:cNvPr id="20" name="Grafický objekt 19" descr="Uživatelé obrys">
                <a:extLst>
                  <a:ext uri="{FF2B5EF4-FFF2-40B4-BE49-F238E27FC236}">
                    <a16:creationId xmlns:a16="http://schemas.microsoft.com/office/drawing/2014/main" id="{E57548A1-3BC6-CDB9-DF9F-2C8CEE7C4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0015" y="3328644"/>
                <a:ext cx="268278" cy="268278"/>
              </a:xfrm>
              <a:prstGeom prst="rect">
                <a:avLst/>
              </a:prstGeom>
            </p:spPr>
          </p:pic>
          <p:pic>
            <p:nvPicPr>
              <p:cNvPr id="22" name="Grafický objekt 21" descr="Hodiny obrys">
                <a:extLst>
                  <a:ext uri="{FF2B5EF4-FFF2-40B4-BE49-F238E27FC236}">
                    <a16:creationId xmlns:a16="http://schemas.microsoft.com/office/drawing/2014/main" id="{2C878F53-82E1-91D6-05D5-25AE8969B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30015" y="3073693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E89F69B5-76B1-880B-6907-08A261E9284D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30" name="Zástupný symbol pro text 3">
                  <a:extLst>
                    <a:ext uri="{FF2B5EF4-FFF2-40B4-BE49-F238E27FC236}">
                      <a16:creationId xmlns:a16="http://schemas.microsoft.com/office/drawing/2014/main" id="{DC5DEA58-A154-71A5-A794-8694A5D1450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33" name="Grafický objekt 32" descr="Internet obrys">
                  <a:extLst>
                    <a:ext uri="{FF2B5EF4-FFF2-40B4-BE49-F238E27FC236}">
                      <a16:creationId xmlns:a16="http://schemas.microsoft.com/office/drawing/2014/main" id="{BF813245-9F87-6C97-8068-4B9EA2AA88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Zástupný symbol pro text 3">
              <a:extLst>
                <a:ext uri="{FF2B5EF4-FFF2-40B4-BE49-F238E27FC236}">
                  <a16:creationId xmlns:a16="http://schemas.microsoft.com/office/drawing/2014/main" id="{C47FC1D2-5487-A689-F9CF-76DF61EC1327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299370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Farma </a:t>
              </a:r>
              <a:r>
                <a:rPr lang="pl-PL" sz="700" b="1" dirty="0" err="1">
                  <a:latin typeface="Arial"/>
                  <a:cs typeface="Arial"/>
                </a:rPr>
                <a:t>AnnKas</a:t>
              </a:r>
              <a:r>
                <a:rPr lang="pl-PL" sz="700" b="1" dirty="0">
                  <a:latin typeface="Arial"/>
                  <a:cs typeface="Arial"/>
                </a:rPr>
                <a:t> - </a:t>
              </a:r>
              <a:r>
                <a:rPr lang="pl-PL" sz="700" b="1" dirty="0" err="1">
                  <a:latin typeface="Arial"/>
                  <a:cs typeface="Arial"/>
                </a:rPr>
                <a:t>Dubičná</a:t>
              </a:r>
              <a:r>
                <a:rPr lang="pl-PL" sz="700" b="1" dirty="0">
                  <a:latin typeface="Arial"/>
                  <a:cs typeface="Arial"/>
                </a:rPr>
                <a:t> u </a:t>
              </a:r>
              <a:r>
                <a:rPr lang="pl-PL" sz="700" b="1" dirty="0" err="1">
                  <a:latin typeface="Arial"/>
                  <a:cs typeface="Arial"/>
                </a:rPr>
                <a:t>Úštěku</a:t>
              </a:r>
              <a:endParaRPr lang="pl-PL" sz="700" b="1" dirty="0" err="1"/>
            </a:p>
          </p:txBody>
        </p:sp>
        <p:sp>
          <p:nvSpPr>
            <p:cNvPr id="12" name="Zástupný symbol pro text 3">
              <a:extLst>
                <a:ext uri="{FF2B5EF4-FFF2-40B4-BE49-F238E27FC236}">
                  <a16:creationId xmlns:a16="http://schemas.microsoft.com/office/drawing/2014/main" id="{C771D1CA-8BF2-7A41-1433-7EC6724B155D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233978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2–6 hodin</a:t>
              </a:r>
              <a:endParaRPr lang="pl-PL" sz="700" b="1" dirty="0"/>
            </a:p>
          </p:txBody>
        </p:sp>
        <p:sp>
          <p:nvSpPr>
            <p:cNvPr id="13" name="Zástupný symbol pro text 3">
              <a:extLst>
                <a:ext uri="{FF2B5EF4-FFF2-40B4-BE49-F238E27FC236}">
                  <a16:creationId xmlns:a16="http://schemas.microsoft.com/office/drawing/2014/main" id="{7DEDD954-5369-351A-157F-DC5835242532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458821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5–12 osob</a:t>
              </a:r>
            </a:p>
          </p:txBody>
        </p: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606F0A89-6EAC-8FA7-434D-1D9DC476E404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67925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/>
                <a:t>čeština</a:t>
              </a:r>
              <a:endParaRPr lang="cs-CZ" sz="700" b="1" dirty="0"/>
            </a:p>
          </p:txBody>
        </p: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9666D3F3-303F-D924-0251-AC962B77496D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solidFill>
                    <a:srgbClr val="003C78"/>
                  </a:solidFill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www.annkas.eu</a:t>
              </a:r>
              <a:endParaRPr lang="cs-CZ" b="1" dirty="0">
                <a:solidFill>
                  <a:srgbClr val="003C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664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0000" y="3178484"/>
            <a:ext cx="7988424" cy="475213"/>
          </a:xfrm>
        </p:spPr>
        <p:txBody>
          <a:bodyPr>
            <a:normAutofit fontScale="90000"/>
          </a:bodyPr>
          <a:lstStyle/>
          <a:p>
            <a:r>
              <a:rPr lang="cs-CZ" sz="2000" dirty="0">
                <a:latin typeface="Arial"/>
                <a:cs typeface="Arial"/>
              </a:rPr>
              <a:t>Příští měsíc se můžete těšit na TOP restaurace z každého regionu!</a:t>
            </a: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653697"/>
            <a:ext cx="7992888" cy="359178"/>
          </a:xfrm>
        </p:spPr>
        <p:txBody>
          <a:bodyPr>
            <a:normAutofit fontScale="92500" lnSpcReduction="10000"/>
          </a:bodyPr>
          <a:lstStyle/>
          <a:p>
            <a:r>
              <a:rPr lang="cs-CZ"/>
              <a:t>Czech </a:t>
            </a:r>
            <a:r>
              <a:rPr lang="cs-CZ" err="1"/>
              <a:t>Convention</a:t>
            </a:r>
            <a:r>
              <a:rPr lang="cs-CZ"/>
              <a:t> </a:t>
            </a:r>
            <a:r>
              <a:rPr lang="cs-CZ" err="1"/>
              <a:t>Bureau</a:t>
            </a:r>
            <a:endParaRPr lang="cs-CZ"/>
          </a:p>
        </p:txBody>
      </p:sp>
      <p:pic>
        <p:nvPicPr>
          <p:cNvPr id="4" name="Picture 2" descr="C:\Users\b_koudelova\Desktop\Map_do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750"/>
            <a:ext cx="376634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9F77DD12-A7F1-03CD-2E09-322130D1CA0A}"/>
              </a:ext>
            </a:extLst>
          </p:cNvPr>
          <p:cNvSpPr txBox="1">
            <a:spLocks/>
          </p:cNvSpPr>
          <p:nvPr/>
        </p:nvSpPr>
        <p:spPr>
          <a:xfrm>
            <a:off x="395536" y="3949321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 baseline="0">
                <a:solidFill>
                  <a:srgbClr val="E600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www.czechconvention.cz</a:t>
            </a:r>
            <a:endParaRPr lang="cs-CZ" sz="1400">
              <a:solidFill>
                <a:srgbClr val="003C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67808"/>
      </p:ext>
    </p:extLst>
  </p:cSld>
  <p:clrMapOvr>
    <a:masterClrMapping/>
  </p:clrMapOvr>
</p:sld>
</file>

<file path=ppt/theme/theme1.xml><?xml version="1.0" encoding="utf-8"?>
<a:theme xmlns:a="http://schemas.openxmlformats.org/drawingml/2006/main" name="rozpracovano_NEW_CZT_ppt_template_16ku9_landofstories_19.6.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2d4317-fb4d-4db0-a5c7-47ce91d9e985">
      <Terms xmlns="http://schemas.microsoft.com/office/infopath/2007/PartnerControls"/>
    </lcf76f155ced4ddcb4097134ff3c332f>
    <TaxCatchAll xmlns="84ef3b81-2e7b-492d-a2f5-5ab6809012f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8B95E5B85C004E9C0330D0CD96F51D" ma:contentTypeVersion="18" ma:contentTypeDescription="Vytvoří nový dokument" ma:contentTypeScope="" ma:versionID="d6e0740218b4275bfe6e8306d028561e">
  <xsd:schema xmlns:xsd="http://www.w3.org/2001/XMLSchema" xmlns:xs="http://www.w3.org/2001/XMLSchema" xmlns:p="http://schemas.microsoft.com/office/2006/metadata/properties" xmlns:ns2="84ef3b81-2e7b-492d-a2f5-5ab6809012f1" xmlns:ns3="ba2d4317-fb4d-4db0-a5c7-47ce91d9e985" targetNamespace="http://schemas.microsoft.com/office/2006/metadata/properties" ma:root="true" ma:fieldsID="583edc9d020c246ccaaefc25f5cb8ebb" ns2:_="" ns3:_="">
    <xsd:import namespace="84ef3b81-2e7b-492d-a2f5-5ab6809012f1"/>
    <xsd:import namespace="ba2d4317-fb4d-4db0-a5c7-47ce91d9e98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Location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f3b81-2e7b-492d-a2f5-5ab6809012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0dbf8bb7-961e-467a-812d-e6d006eb0902}" ma:internalName="TaxCatchAll" ma:showField="CatchAllData" ma:web="84ef3b81-2e7b-492d-a2f5-5ab6809012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d4317-fb4d-4db0-a5c7-47ce91d9e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6e103a7e-7c6f-4637-b287-c1719d6538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78E42D-3EC5-421C-B6C7-9665F00ED5A7}">
  <ds:schemaRefs>
    <ds:schemaRef ds:uri="http://purl.org/dc/dcmitype/"/>
    <ds:schemaRef ds:uri="http://schemas.microsoft.com/office/2006/documentManagement/types"/>
    <ds:schemaRef ds:uri="ba2d4317-fb4d-4db0-a5c7-47ce91d9e985"/>
    <ds:schemaRef ds:uri="http://www.w3.org/XML/1998/namespace"/>
    <ds:schemaRef ds:uri="http://schemas.microsoft.com/office/2006/metadata/properties"/>
    <ds:schemaRef ds:uri="84ef3b81-2e7b-492d-a2f5-5ab6809012f1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BD20B2B-5067-4D52-A519-DA7482A9BD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D12113-6792-4F16-8B80-5E5A5D8C27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ef3b81-2e7b-492d-a2f5-5ab6809012f1"/>
    <ds:schemaRef ds:uri="ba2d4317-fb4d-4db0-a5c7-47ce91d9e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Gastro_leden</Template>
  <TotalTime>76</TotalTime>
  <Words>723</Words>
  <Application>Microsoft Office PowerPoint</Application>
  <PresentationFormat>Předvádění na obrazovce (16:9)</PresentationFormat>
  <Paragraphs>74</Paragraphs>
  <Slides>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Roboto</vt:lpstr>
      <vt:lpstr>rozpracovano_NEW_CZT_ppt_template_16ku9_landofstories_19.6.</vt:lpstr>
      <vt:lpstr>Inspirativní měsíčník Czech Convention Bureau</vt:lpstr>
      <vt:lpstr>Ústecký kraj</vt:lpstr>
      <vt:lpstr>"Kouzla hlíny" - keramický workshop</vt:lpstr>
      <vt:lpstr>Výroba betlému z kukuřičného šustí</vt:lpstr>
      <vt:lpstr>Za Anděly do historického Úštěka</vt:lpstr>
      <vt:lpstr>Tvořivá dílna - nejen "Vánoční" mýdlo</vt:lpstr>
      <vt:lpstr>Svíčky ze včelího království</vt:lpstr>
      <vt:lpstr>Příští měsíc se můžete těšit na TOP restaurace z každého regionu!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Vánoční aktivity</dc:title>
  <dc:creator>Papoušková Monika</dc:creator>
  <cp:lastModifiedBy>Kubíčková Radana</cp:lastModifiedBy>
  <cp:revision>5</cp:revision>
  <dcterms:created xsi:type="dcterms:W3CDTF">2023-01-11T08:50:04Z</dcterms:created>
  <dcterms:modified xsi:type="dcterms:W3CDTF">2025-01-28T10:36:28Z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0x010100298B95E5B85C004E9C0330D0CD96F51D</vt:lpwstr>
  </property>
  <property fmtid="{D5CDD505-2E9C-101B-9397-08002B2CF9AE}" pid="3" name="MediaServiceImageTags">
    <vt:lpwstr/>
  </property>
</Properties>
</file>