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689" r:id="rId7"/>
    <p:sldId id="690" r:id="rId8"/>
    <p:sldId id="691" r:id="rId9"/>
    <p:sldId id="692" r:id="rId10"/>
    <p:sldId id="693" r:id="rId11"/>
    <p:sldId id="261" r:id="rId1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  <p188:author id="{9DCF0F8B-02B4-6A48-1CFE-52504E1194F7}" name="Papoušková Monika" initials="MP" userId="S::papouskova@czechtourism.gov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1D81B-514F-4A1B-853B-35CAB13E8490}" v="19" dt="2024-12-16T16:46:05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31" autoAdjust="0"/>
    <p:restoredTop sz="89804" autoAdjust="0"/>
  </p:normalViewPr>
  <p:slideViewPr>
    <p:cSldViewPr snapToGrid="0">
      <p:cViewPr varScale="1">
        <p:scale>
          <a:sx n="88" d="100"/>
          <a:sy n="88" d="100"/>
        </p:scale>
        <p:origin x="65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28.01.2025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87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21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9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9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28.01.2025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hyperlink" Target="http://www.zamek-cerveny-hradek.cz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hyperlink" Target="https://www.oblik-resort.com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hyperlink" Target="https://www.uforta.cz/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hyperlink" Target="https://wellnesshotelzamecek.cz/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hyperlink" Target="http://www.zamek-ploskovice.cz/cs/svatby-a-pronajmy/pronajem-zameckeho-salonku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9.sv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B2B/B2B/Czech-Convention-Burea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2987318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5" y="3529201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Romantické </a:t>
            </a:r>
            <a:r>
              <a:rPr lang="cs-CZ" dirty="0" err="1">
                <a:latin typeface="Arial"/>
                <a:cs typeface="Arial"/>
              </a:rPr>
              <a:t>venues</a:t>
            </a:r>
            <a:endParaRPr lang="cs-CZ" dirty="0">
              <a:latin typeface="Arial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Romantické </a:t>
            </a:r>
            <a:r>
              <a:rPr lang="cs-CZ" dirty="0" err="1">
                <a:latin typeface="Arial"/>
                <a:cs typeface="Arial"/>
              </a:rPr>
              <a:t>venues</a:t>
            </a:r>
            <a:endParaRPr lang="cs-CZ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Červený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Hrádek</a:t>
            </a:r>
            <a:r>
              <a:rPr lang="pl-PL" dirty="0">
                <a:latin typeface="Arial"/>
                <a:cs typeface="Arial"/>
              </a:rPr>
              <a:t> u </a:t>
            </a:r>
            <a:r>
              <a:rPr lang="pl-PL" dirty="0" err="1">
                <a:latin typeface="Arial"/>
                <a:cs typeface="Arial"/>
              </a:rPr>
              <a:t>Jirkova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Stát se na chvíli zámeckou paní a zámeckým pánem by si určitě rád dopřál každý. Na zámku Červený Hrádek u Jirkova tuto možnost máte celoročně.</a:t>
            </a:r>
            <a:endParaRPr lang="cs-CZ" sz="1000" b="1" dirty="0"/>
          </a:p>
          <a:p>
            <a:pPr algn="just"/>
            <a:endParaRPr lang="cs-CZ" sz="1000" b="1"/>
          </a:p>
          <a:p>
            <a:pPr algn="just"/>
            <a:r>
              <a:rPr lang="cs-CZ" sz="900" dirty="0">
                <a:latin typeface="Arial"/>
                <a:cs typeface="Arial"/>
              </a:rPr>
              <a:t>Zámek, který najdete na úpatí Krušných hor je obklopen krásným parkem s rybníčkem a nabízí romantické procházky i výlety do okolí. Součástí zámeckého ubytování je i možnost dopřát si privátní wellness - vířivku či saunu s lahvinkou vychlazeného sektu.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Pochutnat si můžete i v zámecké restauraci, kde vám přichystají snídani, oběd i večeři. Zámek pro veřejné akce nabízí i velkolepý sál, ve kterém kromě svatebních obřadů probíhá řada koncertů nebo přednášek.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Jirkov</a:t>
                  </a:r>
                  <a:r>
                    <a:rPr lang="pl-PL" sz="700" b="1" dirty="0">
                      <a:latin typeface="Arial"/>
                      <a:cs typeface="Arial"/>
                    </a:rPr>
                    <a:t> u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Chomutova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cs-CZ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www.zamek-cerveny-hradek.cz</a:t>
                  </a:r>
                  <a:endParaRPr lang="cs-CZ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Hlavní sál - 150 osob + přísálí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prezentační a konferenční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94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Resort </a:t>
            </a:r>
            <a:r>
              <a:rPr lang="pl-PL" dirty="0" err="1">
                <a:latin typeface="Arial"/>
                <a:cs typeface="Arial"/>
              </a:rPr>
              <a:t>Oblík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Romantické je tady již samotné místo. Resort Oblík najdete přímo na úpatí stejnojmenné hory - Oblík. Vulkanický kopec dává místu kouzlo a specifičnost. Na jeho vrcholu stojí energetický bod, který označuje místo, kde z nitra země proudí pozitivní energie.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Resort nabízí balíčky nejrůznějšího druhu - romantické útěky z velkoměsta, jógové meditační a relaxační pobyty, i zázemí pro eventy v elegantním stylu luxusní venkovské usedlosti. </a:t>
            </a:r>
          </a:p>
          <a:p>
            <a:pPr algn="just"/>
            <a:r>
              <a:rPr lang="cs-CZ" sz="900" dirty="0">
                <a:solidFill>
                  <a:srgbClr val="402200"/>
                </a:solidFill>
              </a:rPr>
              <a:t>S</a:t>
            </a:r>
            <a:r>
              <a:rPr lang="cs-CZ" sz="900" dirty="0">
                <a:latin typeface="Arial"/>
                <a:cs typeface="Arial"/>
              </a:rPr>
              <a:t>chováte se tu před podzimem i zimou v nádherném Wellness &amp; Spa, gastronomií vás rozmazlí  šéfkuchař Josef </a:t>
            </a:r>
            <a:r>
              <a:rPr lang="cs-CZ" sz="900" dirty="0" err="1">
                <a:latin typeface="Arial"/>
                <a:cs typeface="Arial"/>
              </a:rPr>
              <a:t>Pindur</a:t>
            </a:r>
            <a:r>
              <a:rPr lang="cs-CZ" sz="900" dirty="0">
                <a:latin typeface="Arial"/>
                <a:cs typeface="Arial"/>
              </a:rPr>
              <a:t>. Resort Oblík je díky své vynikající restauraci </a:t>
            </a:r>
            <a:r>
              <a:rPr lang="cs-CZ" sz="900" dirty="0" err="1">
                <a:latin typeface="Arial"/>
                <a:cs typeface="Arial"/>
              </a:rPr>
              <a:t>Remedi</a:t>
            </a:r>
            <a:r>
              <a:rPr lang="cs-CZ" sz="900" dirty="0">
                <a:latin typeface="Arial"/>
                <a:cs typeface="Arial"/>
              </a:rPr>
              <a:t> i ideálním místem pro firemní večírek.</a:t>
            </a:r>
            <a:r>
              <a:rPr lang="cs-CZ" sz="1200" dirty="0">
                <a:solidFill>
                  <a:srgbClr val="402200"/>
                </a:solidFill>
                <a:latin typeface="Montserrat"/>
                <a:cs typeface="Arial"/>
              </a:rPr>
              <a:t> </a:t>
            </a:r>
            <a:r>
              <a:rPr lang="cs-CZ" sz="900" dirty="0">
                <a:latin typeface="Arial"/>
                <a:cs typeface="Arial"/>
              </a:rPr>
              <a:t>V létě vám tu ustelou i pod hvězdami v krásných </a:t>
            </a:r>
            <a:r>
              <a:rPr lang="cs-CZ" sz="900" dirty="0" err="1">
                <a:latin typeface="Arial"/>
                <a:cs typeface="Arial"/>
              </a:rPr>
              <a:t>glampingových</a:t>
            </a:r>
            <a:r>
              <a:rPr lang="cs-CZ" sz="900" dirty="0">
                <a:latin typeface="Arial"/>
                <a:cs typeface="Arial"/>
              </a:rPr>
              <a:t> stanech.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Oblík</a:t>
                  </a:r>
                  <a:r>
                    <a:rPr lang="pl-PL" sz="700" b="1" dirty="0">
                      <a:latin typeface="Arial"/>
                      <a:cs typeface="Arial"/>
                    </a:rPr>
                    <a:t> u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Loun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www.oblik-resort.com</a:t>
                  </a:r>
                  <a:endParaRPr lang="cs-CZ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100 – stodola, nádvoří - 80, restaurace 60 osob 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potřebné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8520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Na </a:t>
            </a:r>
            <a:r>
              <a:rPr lang="pl-PL" dirty="0" err="1">
                <a:latin typeface="Arial"/>
                <a:cs typeface="Arial"/>
              </a:rPr>
              <a:t>Seníku</a:t>
            </a:r>
            <a:r>
              <a:rPr lang="pl-PL" dirty="0">
                <a:latin typeface="Arial"/>
                <a:cs typeface="Arial"/>
              </a:rPr>
              <a:t> U </a:t>
            </a:r>
            <a:r>
              <a:rPr lang="pl-PL" dirty="0" err="1">
                <a:latin typeface="Arial"/>
                <a:cs typeface="Arial"/>
              </a:rPr>
              <a:t>Fořta</a:t>
            </a:r>
            <a:endParaRPr lang="pl-PL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000" b="1" dirty="0">
                <a:latin typeface="Arial"/>
                <a:cs typeface="Arial"/>
              </a:rPr>
              <a:t>Spaní v seníku? V srdci Českého Švýcarska?  U Fořta je to možné. Pozorujte hvězdy a vychutnávejte si odpočinek v luxusních senících.</a:t>
            </a:r>
            <a:endParaRPr lang="cs-CZ" sz="1000" b="1" dirty="0"/>
          </a:p>
          <a:p>
            <a:endParaRPr lang="cs-CZ" sz="1000" b="1" dirty="0"/>
          </a:p>
          <a:p>
            <a:r>
              <a:rPr lang="cs-CZ" sz="900" dirty="0">
                <a:latin typeface="Arial"/>
                <a:cs typeface="Arial"/>
              </a:rPr>
              <a:t>Dejte své akci pravý nádech romantiky. Jedinečné ubytování v luxusních senících  postavených na Mezní louce dle původních dobových fotografií z roku 1794. Užijte si klid, soukromí a odpočinek obklopeni přírodou</a:t>
            </a:r>
          </a:p>
          <a:p>
            <a:r>
              <a:rPr lang="cs-CZ" sz="900" dirty="0">
                <a:latin typeface="Arial"/>
                <a:cs typeface="Arial"/>
              </a:rPr>
              <a:t>národního parku České Švýcarsko.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Součástí areálu je hotel s konferenčním prostorem, restaurace, možnost venkovního grilování i relaxační vířivka.  Romantika tu na vás dýchne hned od prvního příjezdu.</a:t>
            </a:r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1280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Mezní</a:t>
                  </a:r>
                  <a:r>
                    <a:rPr lang="pl-PL" sz="700" b="1" dirty="0">
                      <a:latin typeface="Arial"/>
                      <a:cs typeface="Arial"/>
                    </a:rPr>
                    <a:t>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louka</a:t>
                  </a:r>
                  <a:r>
                    <a:rPr lang="pl-PL" sz="700" b="1" dirty="0">
                      <a:latin typeface="Arial"/>
                      <a:cs typeface="Arial"/>
                    </a:rPr>
                    <a:t>,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České</a:t>
                  </a:r>
                  <a:r>
                    <a:rPr lang="pl-PL" sz="700" b="1" dirty="0">
                      <a:latin typeface="Arial"/>
                      <a:cs typeface="Arial"/>
                    </a:rPr>
                    <a:t>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Švýcarsko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www.uforta.cz</a:t>
                  </a:r>
                  <a:endParaRPr lang="cs-CZ" sz="700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Sál - 40 osob a prosklený prostor pro 80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prezentační vybavení 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52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Wellness</a:t>
            </a:r>
            <a:r>
              <a:rPr lang="pl-PL" dirty="0">
                <a:latin typeface="Arial"/>
                <a:cs typeface="Arial"/>
              </a:rPr>
              <a:t> Hotel </a:t>
            </a:r>
            <a:r>
              <a:rPr lang="pl-PL" dirty="0" err="1">
                <a:latin typeface="Arial"/>
                <a:cs typeface="Arial"/>
              </a:rPr>
              <a:t>Zámeček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ea typeface="Roboto"/>
                <a:cs typeface="Arial"/>
              </a:rPr>
              <a:t>Stylový</a:t>
            </a:r>
            <a:r>
              <a:rPr lang="cs-CZ" sz="1000" b="1" dirty="0">
                <a:latin typeface="Arial"/>
                <a:cs typeface="Arial"/>
              </a:rPr>
              <a:t> historický areál zasazený v úchvatné přírodě je ideální na romantickou akci, svatbu, oslavu, školení nebo teambuilding, který Vám tu připraví na míru.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ea typeface="Roboto"/>
                <a:cs typeface="Arial"/>
              </a:rPr>
              <a:t>Po </a:t>
            </a:r>
            <a:r>
              <a:rPr lang="cs-CZ" sz="900" dirty="0">
                <a:latin typeface="Arial"/>
                <a:cs typeface="Arial"/>
              </a:rPr>
              <a:t>aktivní túře v nádherné krajině Českého Švýcarska tu na vás čeká stylový pískovcový wellness v bývalé konírně, který nabízí plavecký bazén, finskou saunu a odpočívárnu s relaxačními lehátky. V létě posnídáte na zahrádce s překrásným výhledem do krajiny Českého Švýcarska.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Pro Vaši akci si můžete pronajmout celý hotel nebo jen restauraci či zámecký salonek, venkovní nádvoří  a zatravněné plochy okolo hotelu. K dispozici je také sál s kulečníkem a samozřejmě i venkovní prostory.  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r="10863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Rynartice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latin typeface="Arial"/>
                      <a:cs typeface="Arial"/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www.wellnesshotelzamecek.cz</a:t>
                  </a:r>
                  <a:endParaRPr lang="cs-CZ" b="1" dirty="0">
                    <a:solidFill>
                      <a:srgbClr val="003C78"/>
                    </a:solidFill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Sál 25 a restaurace 30 míst 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kompletní prezentační vybavení včetně internetu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692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Zámek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Ploskovice</a:t>
            </a:r>
            <a:endParaRPr lang="pl-PL" dirty="0" err="1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49"/>
            <a:ext cx="5765412" cy="2399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Zámecký barokní komplex nazývaný též jako "Barokní perla severu" patří mezi vyhledávaná filmová a svatební místa, ale je to i místo odborných botanických exkurzí. 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latin typeface="Arial"/>
                <a:cs typeface="Arial"/>
              </a:rPr>
              <a:t>Zámek Ploskovice má od roku 2024 zbrusu nový vnější kabát v podobě nové omítky a štuků. Zámecký komplex nabízí k pronájmu menší pracovní salon nebo reprezentační zámecký sál. Svatby nebo nejrůznější eventy se mohou konat přímo v zámecké zahradě. 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Zajímavostí ploskovického zámku jsou podzemní umělé jeskyně tzv. grotty, které jsou součástí prohlídkové trasy. Součástí zámku je také kavárna Café Páv, která se pyšní luxusními zákusky i obědovým menu. Po domluvě připraví stravování pro větší skupiny.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15" name="Zástupný symbol obrázku 6">
            <a:extLst>
              <a:ext uri="{FF2B5EF4-FFF2-40B4-BE49-F238E27FC236}">
                <a16:creationId xmlns:a16="http://schemas.microsoft.com/office/drawing/2014/main" id="{8A88B9C6-32CC-E880-3EB4-0B2277DE61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1033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16" name="Zástupný symbol obrázku 6">
            <a:extLst>
              <a:ext uri="{FF2B5EF4-FFF2-40B4-BE49-F238E27FC236}">
                <a16:creationId xmlns:a16="http://schemas.microsoft.com/office/drawing/2014/main" id="{CB8E100D-E067-63F5-0082-806D45E283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r="23190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3071141-6116-0A3A-B020-757A6BB3A293}"/>
              </a:ext>
            </a:extLst>
          </p:cNvPr>
          <p:cNvGrpSpPr/>
          <p:nvPr/>
        </p:nvGrpSpPr>
        <p:grpSpPr>
          <a:xfrm>
            <a:off x="607212" y="3215593"/>
            <a:ext cx="5062870" cy="919081"/>
            <a:chOff x="607212" y="3215593"/>
            <a:chExt cx="5062870" cy="919081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23DFF19-01A2-C53A-DA87-43F7F665C92F}"/>
                </a:ext>
              </a:extLst>
            </p:cNvPr>
            <p:cNvGrpSpPr/>
            <p:nvPr/>
          </p:nvGrpSpPr>
          <p:grpSpPr>
            <a:xfrm>
              <a:off x="607212" y="3229552"/>
              <a:ext cx="5062870" cy="905122"/>
              <a:chOff x="607212" y="3229552"/>
              <a:chExt cx="5062870" cy="905122"/>
            </a:xfrm>
          </p:grpSpPr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C38E34F7-BF21-B2F6-9EFA-3D7F18AD6269}"/>
                  </a:ext>
                </a:extLst>
              </p:cNvPr>
              <p:cNvGrpSpPr/>
              <p:nvPr/>
            </p:nvGrpSpPr>
            <p:grpSpPr>
              <a:xfrm>
                <a:off x="611557" y="3673533"/>
                <a:ext cx="5058525" cy="461141"/>
                <a:chOff x="611557" y="3673533"/>
                <a:chExt cx="5058525" cy="461141"/>
              </a:xfrm>
            </p:grpSpPr>
            <p:grpSp>
              <p:nvGrpSpPr>
                <p:cNvPr id="9" name="Skupina 8">
                  <a:extLst>
                    <a:ext uri="{FF2B5EF4-FFF2-40B4-BE49-F238E27FC236}">
                      <a16:creationId xmlns:a16="http://schemas.microsoft.com/office/drawing/2014/main" id="{F9A6F23E-B9B9-2E33-53A6-30A5BCDC106C}"/>
                    </a:ext>
                  </a:extLst>
                </p:cNvPr>
                <p:cNvGrpSpPr/>
                <p:nvPr/>
              </p:nvGrpSpPr>
              <p:grpSpPr>
                <a:xfrm>
                  <a:off x="611557" y="3673533"/>
                  <a:ext cx="3674738" cy="461141"/>
                  <a:chOff x="530013" y="3586490"/>
                  <a:chExt cx="4292768" cy="526559"/>
                </a:xfrm>
              </p:grpSpPr>
              <p:pic>
                <p:nvPicPr>
                  <p:cNvPr id="17" name="Grafický objekt 16" descr="Mapa s označeným bodem obrys">
                    <a:extLst>
                      <a:ext uri="{FF2B5EF4-FFF2-40B4-BE49-F238E27FC236}">
                        <a16:creationId xmlns:a16="http://schemas.microsoft.com/office/drawing/2014/main" id="{056FCC90-B060-C4AF-6D74-461EFE057D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0013" y="3586490"/>
                    <a:ext cx="268278" cy="268276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Skupina 21">
                    <a:extLst>
                      <a:ext uri="{FF2B5EF4-FFF2-40B4-BE49-F238E27FC236}">
                        <a16:creationId xmlns:a16="http://schemas.microsoft.com/office/drawing/2014/main" id="{8CD0E587-E383-CBA2-DA3F-269BE3D982B8}"/>
                      </a:ext>
                    </a:extLst>
                  </p:cNvPr>
                  <p:cNvGrpSpPr/>
                  <p:nvPr/>
                </p:nvGrpSpPr>
                <p:grpSpPr>
                  <a:xfrm>
                    <a:off x="530017" y="3844771"/>
                    <a:ext cx="4292764" cy="268278"/>
                    <a:chOff x="530017" y="3844771"/>
                    <a:chExt cx="4292764" cy="268278"/>
                  </a:xfrm>
                </p:grpSpPr>
                <p:sp>
                  <p:nvSpPr>
                    <p:cNvPr id="24" name="Zástupný symbol pro text 3">
                      <a:extLst>
                        <a:ext uri="{FF2B5EF4-FFF2-40B4-BE49-F238E27FC236}">
                          <a16:creationId xmlns:a16="http://schemas.microsoft.com/office/drawing/2014/main" id="{FE5D0D35-B52C-ED07-A75C-E28DAEAFB2D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166" y="3847597"/>
                      <a:ext cx="4055615" cy="242486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>
                      <a:normAutofit/>
                    </a:bodyPr>
                    <a:lstStyle>
                      <a:lvl1pPr marL="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400" b="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1pPr>
                      <a:lvl2pPr marL="457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200" kern="1200">
                          <a:solidFill>
                            <a:srgbClr val="4D4D4D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2pPr>
                      <a:lvl3pPr marL="914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1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3pPr>
                      <a:lvl4pPr marL="1371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4pPr>
                      <a:lvl5pPr marL="18288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lvl5pPr>
                      <a:lvl6pPr marL="22860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buNone/>
                        <a:defRPr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cs-CZ" sz="700" b="1"/>
                    </a:p>
                  </p:txBody>
                </p:sp>
                <p:pic>
                  <p:nvPicPr>
                    <p:cNvPr id="30" name="Grafický objekt 29" descr="Internet obrys">
                      <a:extLst>
                        <a:ext uri="{FF2B5EF4-FFF2-40B4-BE49-F238E27FC236}">
                          <a16:creationId xmlns:a16="http://schemas.microsoft.com/office/drawing/2014/main" id="{B62BF3A1-7765-F4A1-CD89-FD9423AC485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017" y="3844771"/>
                      <a:ext cx="268277" cy="268278"/>
                    </a:xfrm>
                    <a:prstGeom prst="rect">
                      <a:avLst/>
                    </a:prstGeom>
                  </p:spPr>
                </p:pic>
              </p:grpSp>
            </p:grpSp>
            <p:sp>
              <p:nvSpPr>
                <p:cNvPr id="10" name="Zástupný symbol pro text 3">
                  <a:extLst>
                    <a:ext uri="{FF2B5EF4-FFF2-40B4-BE49-F238E27FC236}">
                      <a16:creationId xmlns:a16="http://schemas.microsoft.com/office/drawing/2014/main" id="{E52813D6-ADB4-5F72-4903-4C83AAB864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687684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 err="1">
                      <a:latin typeface="Arial"/>
                      <a:cs typeface="Arial"/>
                    </a:rPr>
                    <a:t>Ploskovice</a:t>
                  </a:r>
                  <a:r>
                    <a:rPr lang="pl-PL" sz="700" b="1" dirty="0">
                      <a:latin typeface="Arial"/>
                      <a:cs typeface="Arial"/>
                    </a:rPr>
                    <a:t> u </a:t>
                  </a:r>
                  <a:r>
                    <a:rPr lang="pl-PL" sz="700" b="1" dirty="0" err="1">
                      <a:latin typeface="Arial"/>
                      <a:cs typeface="Arial"/>
                    </a:rPr>
                    <a:t>Litoměřic</a:t>
                  </a:r>
                  <a:endParaRPr lang="pl-PL" sz="700" b="1" dirty="0" err="1"/>
                </a:p>
              </p:txBody>
            </p:sp>
            <p:sp>
              <p:nvSpPr>
                <p:cNvPr id="14" name="Zástupný symbol pro text 3">
                  <a:extLst>
                    <a:ext uri="{FF2B5EF4-FFF2-40B4-BE49-F238E27FC236}">
                      <a16:creationId xmlns:a16="http://schemas.microsoft.com/office/drawing/2014/main" id="{AAC3BBC8-AD0D-C54E-069E-90D3A5A5CC7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4567" y="3908480"/>
                  <a:ext cx="4855515" cy="20005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rmAutofit/>
                </a:bodyPr>
                <a:lstStyle>
                  <a:lvl1pPr marL="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400" b="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1pPr>
                  <a:lvl2pPr marL="457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200" kern="1200">
                      <a:solidFill>
                        <a:srgbClr val="4D4D4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2pPr>
                  <a:lvl3pPr marL="914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10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3pPr>
                  <a:lvl4pPr marL="1371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4pPr>
                  <a:lvl5pPr marL="18288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lvl5pPr>
                  <a:lvl6pPr marL="22860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700" b="1" dirty="0">
                      <a:solidFill>
                        <a:srgbClr val="003C78"/>
                      </a:solidFill>
                      <a:hlinkClick r:id="rId10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www.zamek-ploskovice.cz</a:t>
                  </a:r>
                  <a:endParaRPr lang="cs-CZ" b="1" dirty="0">
                    <a:solidFill>
                      <a:srgbClr val="003C78"/>
                    </a:solidFill>
                  </a:endParaRPr>
                </a:p>
              </p:txBody>
            </p:sp>
          </p:grpSp>
          <p:pic>
            <p:nvPicPr>
              <p:cNvPr id="11" name="Grafický objekt 10" descr="Promítací plátno obrys">
                <a:extLst>
                  <a:ext uri="{FF2B5EF4-FFF2-40B4-BE49-F238E27FC236}">
                    <a16:creationId xmlns:a16="http://schemas.microsoft.com/office/drawing/2014/main" id="{65C48552-3502-3CF8-FF05-8CE857B80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07212" y="3457588"/>
                <a:ext cx="234000" cy="234000"/>
              </a:xfrm>
              <a:prstGeom prst="rect">
                <a:avLst/>
              </a:prstGeom>
            </p:spPr>
          </p:pic>
          <p:sp>
            <p:nvSpPr>
              <p:cNvPr id="12" name="Zástupný symbol pro text 3">
                <a:extLst>
                  <a:ext uri="{FF2B5EF4-FFF2-40B4-BE49-F238E27FC236}">
                    <a16:creationId xmlns:a16="http://schemas.microsoft.com/office/drawing/2014/main" id="{AE668472-F4D0-22A6-A460-8B56979B49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8834" y="3229552"/>
                <a:ext cx="4855515" cy="20005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700" b="1" dirty="0">
                    <a:latin typeface="Arial"/>
                    <a:cs typeface="Arial"/>
                  </a:rPr>
                  <a:t>Salonek – 30 – 35 osob, reprezentační sál - 60 osob</a:t>
                </a:r>
              </a:p>
            </p:txBody>
          </p:sp>
        </p:grpSp>
        <p:pic>
          <p:nvPicPr>
            <p:cNvPr id="19" name="Grafický objekt 18" descr="Správní rada se souvislou výplní">
              <a:extLst>
                <a:ext uri="{FF2B5EF4-FFF2-40B4-BE49-F238E27FC236}">
                  <a16:creationId xmlns:a16="http://schemas.microsoft.com/office/drawing/2014/main" id="{2CA65FBF-ABC4-7BD5-BC80-59BA732B8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212" y="3215593"/>
              <a:ext cx="234000" cy="234000"/>
            </a:xfrm>
            <a:prstGeom prst="rect">
              <a:avLst/>
            </a:prstGeom>
          </p:spPr>
        </p:pic>
        <p:sp>
          <p:nvSpPr>
            <p:cNvPr id="20" name="Zástupný symbol pro text 3">
              <a:extLst>
                <a:ext uri="{FF2B5EF4-FFF2-40B4-BE49-F238E27FC236}">
                  <a16:creationId xmlns:a16="http://schemas.microsoft.com/office/drawing/2014/main" id="{CED62919-0336-DD33-66C6-78E1C46E2328}"/>
                </a:ext>
              </a:extLst>
            </p:cNvPr>
            <p:cNvSpPr txBox="1">
              <a:spLocks/>
            </p:cNvSpPr>
            <p:nvPr/>
          </p:nvSpPr>
          <p:spPr>
            <a:xfrm>
              <a:off x="808834" y="3463667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latin typeface="Arial"/>
                  <a:cs typeface="Arial"/>
                </a:rPr>
                <a:t>v salonku je kompletní prezentační vybavení</a:t>
              </a:r>
              <a:endParaRPr lang="cs-CZ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7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240740"/>
            <a:ext cx="7988424" cy="412957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latin typeface="Arial"/>
                <a:cs typeface="Arial"/>
              </a:rPr>
              <a:t>Příští rok se můžete těšit na další zajímavá témata našeho měsíčníku!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8B95E5B85C004E9C0330D0CD96F51D" ma:contentTypeVersion="18" ma:contentTypeDescription="Vytvoří nový dokument" ma:contentTypeScope="" ma:versionID="d6e0740218b4275bfe6e8306d028561e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583edc9d020c246ccaaefc25f5cb8ebb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8E42D-3EC5-421C-B6C7-9665F00ED5A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a2d4317-fb4d-4db0-a5c7-47ce91d9e985"/>
    <ds:schemaRef ds:uri="http://purl.org/dc/elements/1.1/"/>
    <ds:schemaRef ds:uri="84ef3b81-2e7b-492d-a2f5-5ab6809012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E4C372-B931-4AE5-B725-3B50B0471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6288</TotalTime>
  <Words>732</Words>
  <Application>Microsoft Office PowerPoint</Application>
  <PresentationFormat>Předvádění na obrazovce (16:9)</PresentationFormat>
  <Paragraphs>64</Paragraphs>
  <Slides>8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</vt:lpstr>
      <vt:lpstr>rozpracovano_NEW_CZT_ppt_template_16ku9_landofstories_19.6.</vt:lpstr>
      <vt:lpstr>Inspirativní měsíčník Czech Convention Bureau</vt:lpstr>
      <vt:lpstr>Ústecký kraj</vt:lpstr>
      <vt:lpstr>Červený Hrádek u Jirkova</vt:lpstr>
      <vt:lpstr>Resort Oblík</vt:lpstr>
      <vt:lpstr>Na Seníku U Fořta</vt:lpstr>
      <vt:lpstr>Wellness Hotel Zámeček</vt:lpstr>
      <vt:lpstr>Zámek Ploskovice</vt:lpstr>
      <vt:lpstr>Příští rok se můžete těšit na další zajímavá témata našeho měsíčníku!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Romantické venues</dc:title>
  <dc:creator>Papoušková Monika</dc:creator>
  <cp:lastModifiedBy>Kubíčková Radana</cp:lastModifiedBy>
  <cp:revision>28</cp:revision>
  <dcterms:created xsi:type="dcterms:W3CDTF">2023-01-11T08:50:04Z</dcterms:created>
  <dcterms:modified xsi:type="dcterms:W3CDTF">2025-01-28T10:40:36Z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